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82" r:id="rId3"/>
    <p:sldId id="258" r:id="rId4"/>
    <p:sldId id="284" r:id="rId5"/>
    <p:sldId id="264" r:id="rId6"/>
    <p:sldId id="285" r:id="rId7"/>
    <p:sldId id="286" r:id="rId8"/>
    <p:sldId id="287" r:id="rId9"/>
    <p:sldId id="288" r:id="rId10"/>
    <p:sldId id="289" r:id="rId11"/>
    <p:sldId id="291" r:id="rId12"/>
    <p:sldId id="292" r:id="rId13"/>
    <p:sldId id="293" r:id="rId14"/>
    <p:sldId id="296" r:id="rId15"/>
    <p:sldId id="295" r:id="rId16"/>
    <p:sldId id="297" r:id="rId17"/>
    <p:sldId id="294" r:id="rId18"/>
    <p:sldId id="298" r:id="rId19"/>
    <p:sldId id="299" r:id="rId20"/>
    <p:sldId id="300" r:id="rId21"/>
    <p:sldId id="302" r:id="rId22"/>
    <p:sldId id="301" r:id="rId23"/>
    <p:sldId id="303" r:id="rId24"/>
    <p:sldId id="304" r:id="rId25"/>
    <p:sldId id="305" r:id="rId26"/>
    <p:sldId id="306" r:id="rId27"/>
    <p:sldId id="308" r:id="rId28"/>
    <p:sldId id="290" r:id="rId29"/>
    <p:sldId id="307" r:id="rId30"/>
    <p:sldId id="309" r:id="rId3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1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1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19B2E6-42C4-495C-ABAA-1CA7AC148F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7FF540B-4AE6-4AD2-A16A-CB098E6AE2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8062CF-F9F8-4B8F-8D00-199FC434D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3AACE-4216-447F-94ED-33E6F0CD8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2020-04-29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2FAF47-4F6D-42AC-B096-29B4BB7D0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AFBF7F-C2D2-42A8-8586-16D283A7E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F37F8-7E83-48D4-9180-BF0FF53FCE5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960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E0EF50-F3B1-43B9-97C6-5B34602ED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E87D8F6-ADF0-4D85-8EF5-AD3942BD50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02CD9A-F78B-477D-8A70-EB88AD433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3AACE-4216-447F-94ED-33E6F0CD8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2020-04-29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118142-79B1-434B-9D64-0EB1992E7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C67770-4E0A-47F3-8DE4-BD59F0729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F37F8-7E83-48D4-9180-BF0FF53FCE5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3490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DDAC43C-A105-4CAE-A4DB-5B7F83F88D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2FB7A1B-D35B-4602-A2E1-BE70529DA4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C72E66-00DD-4890-A486-B89353E69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3AACE-4216-447F-94ED-33E6F0CD8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2020-04-29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780367C-38F3-444C-BE24-85589B248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444D7B-D4DF-4FB7-AA78-D220DF41D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F37F8-7E83-48D4-9180-BF0FF53FCE5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3208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181A-700A-442D-A5A1-BA2188E4D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695D93D-B8B9-44A5-9433-CFE6F4E5CB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5D1562-6EC5-4C90-9C98-E9B63086A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3AACE-4216-447F-94ED-33E6F0CD8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2020-04-29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6D285A-D482-46AB-9222-786C6BFB1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9ABBDA-54E8-4CB7-897A-82B010CA7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F37F8-7E83-48D4-9180-BF0FF53FCE5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758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61BBC4-31B5-4AA8-A0B3-CEF43AC27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2974CC-E17E-48E1-B0F5-52F9C5C2B9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81A5EA-78C5-463F-B9C7-8C1E8C1AA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3AACE-4216-447F-94ED-33E6F0CD8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2020-04-29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8C3D79-C5F2-4132-B3C4-B5A18CCDB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C9449F-D8FB-4FAD-B098-D4A6C1E5E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F37F8-7E83-48D4-9180-BF0FF53FCE5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27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AF6E37-1FDB-464B-B43B-83CE75E94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FCC16F-5BFE-452E-BB3E-D0D891C591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9475C30-F15F-44E1-B803-15F719CDF9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CBB1583-F81F-4B4F-8882-C19A8DE46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3AACE-4216-447F-94ED-33E6F0CD8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2020-04-29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E8E378-CFE1-4844-ABF7-9C2D2014F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F9C9BD-D58F-4E0B-8888-6F419D7BB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F37F8-7E83-48D4-9180-BF0FF53FCE5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9564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1E96AE-7BD9-4234-8A9F-7D200678E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86EE0ED-B777-401A-890C-7578082F6C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704639D-F141-41CC-AECE-68A3460915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947FFA7-9152-4F6E-B008-7588FE7A29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808D5A6-DA13-4ADC-A7AC-65E17B6AC4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8DFB202-4B39-4015-9D09-E3590577E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3AACE-4216-447F-94ED-33E6F0CD8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2020-04-29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D560CCC-6D8F-4127-8DCC-11DFE68D6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D928467-DB73-468E-8350-14FBDAA29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F37F8-7E83-48D4-9180-BF0FF53FCE5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8931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190A06-9024-4975-9258-E3380A920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AAFCCC-9190-46EB-A266-3EDBA9198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3AACE-4216-447F-94ED-33E6F0CD8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2020-04-29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8233654-65DA-44CE-95AC-372D1192E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B27F3D9-E96C-4667-B876-963640FA4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F37F8-7E83-48D4-9180-BF0FF53FCE5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080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24624E6-E55A-43EB-8FCF-D77A081FB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3AACE-4216-447F-94ED-33E6F0CD8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2020-04-29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5514857-6757-4323-B330-E5B335F8E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4FA02D-8416-4413-A929-A912881F2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F37F8-7E83-48D4-9180-BF0FF53FCE5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132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90D5BF-0492-4DC0-BFDA-BC96A53EF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BE18B0-44CD-4E3C-BA40-678675BCCC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DA5DA09-B283-41FF-A2D0-6727507682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4DF571A-FAD2-4359-8EFD-592FD9400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3AACE-4216-447F-94ED-33E6F0CD8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2020-04-29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FEF8381-80D7-43B1-86E2-51BF8C650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63B3825-B2DB-4D12-B2DC-933C2BA65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F37F8-7E83-48D4-9180-BF0FF53FCE5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340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89497A-CA8A-4C2C-9FB3-A7A210BF7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56CF00A-FBAD-4221-836F-B6852559D5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6AED310-5866-4568-B1F8-ADD930498C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9A6448-0F69-4287-A73B-F1659B539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3AACE-4216-447F-94ED-33E6F0CD8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2020-04-29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FA374FE-8717-4DEB-8E0B-315F28176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0EC96D9-B858-403C-939C-094755E40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F37F8-7E83-48D4-9180-BF0FF53FCE5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1662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A2A29FD-2EAD-4DA3-AE63-7CB023A4C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B9EF18-9419-4ADC-BC10-77B34EFBE7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02223A-1EA7-4C68-9191-4B66C6ECE5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C3AACE-4216-447F-94ED-33E6F0CD82B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2020-04-29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617DD0-A5C2-48F8-B2FA-820F0F513D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3EFAA7-AA2F-40E4-B74B-571E35D2EE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8F37F8-7E83-48D4-9180-BF0FF53FCE57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6250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1855107" y="2950029"/>
            <a:ext cx="8572500" cy="857250"/>
          </a:xfrm>
          <a:prstGeom prst="roundRect">
            <a:avLst>
              <a:gd name="adj" fmla="val 50000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5" algn="ctr" latinLnBrk="0">
              <a:defRPr/>
            </a:pPr>
            <a:endParaRPr lang="en-US" altLang="ko-KR" sz="4400" kern="0" dirty="0">
              <a:solidFill>
                <a:prstClr val="white"/>
              </a:solidFill>
              <a:effectLst>
                <a:outerShdw dist="63500" dir="2700000" algn="tl" rotWithShape="0">
                  <a:srgbClr val="43B4C4"/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29" name="타원 28"/>
          <p:cNvSpPr/>
          <p:nvPr/>
        </p:nvSpPr>
        <p:spPr>
          <a:xfrm>
            <a:off x="10348128" y="2716404"/>
            <a:ext cx="155750" cy="15575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dist="127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0" name="타원 29"/>
          <p:cNvSpPr/>
          <p:nvPr/>
        </p:nvSpPr>
        <p:spPr>
          <a:xfrm>
            <a:off x="10785226" y="2387160"/>
            <a:ext cx="63727" cy="6372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dist="127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1" name="타원 30"/>
          <p:cNvSpPr/>
          <p:nvPr/>
        </p:nvSpPr>
        <p:spPr>
          <a:xfrm>
            <a:off x="10762366" y="2771419"/>
            <a:ext cx="45719" cy="45719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dist="127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2" name="타원 31"/>
          <p:cNvSpPr/>
          <p:nvPr/>
        </p:nvSpPr>
        <p:spPr>
          <a:xfrm>
            <a:off x="10704765" y="2582021"/>
            <a:ext cx="45719" cy="45719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dist="127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3" name="타원 32"/>
          <p:cNvSpPr/>
          <p:nvPr/>
        </p:nvSpPr>
        <p:spPr>
          <a:xfrm>
            <a:off x="10536002" y="2967843"/>
            <a:ext cx="83968" cy="83968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dist="127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4" name="타원 33"/>
          <p:cNvSpPr/>
          <p:nvPr/>
        </p:nvSpPr>
        <p:spPr>
          <a:xfrm>
            <a:off x="10148155" y="2757653"/>
            <a:ext cx="45719" cy="45719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dist="127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10472014" y="2504587"/>
            <a:ext cx="63727" cy="63727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dist="127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782116" y="2950027"/>
            <a:ext cx="487218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latinLnBrk="0">
              <a:defRPr/>
            </a:pPr>
            <a:r>
              <a:rPr lang="en-US" altLang="ko-KR" sz="4400" kern="0" dirty="0">
                <a:solidFill>
                  <a:prstClr val="white"/>
                </a:solidFill>
                <a:effectLst>
                  <a:outerShdw dist="63500" dir="2700000" algn="tl" rotWithShape="0">
                    <a:srgbClr val="43B4C4"/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R-CNN</a:t>
            </a:r>
          </a:p>
        </p:txBody>
      </p:sp>
      <p:grpSp>
        <p:nvGrpSpPr>
          <p:cNvPr id="3" name="그룹 2"/>
          <p:cNvGrpSpPr/>
          <p:nvPr/>
        </p:nvGrpSpPr>
        <p:grpSpPr>
          <a:xfrm>
            <a:off x="1855107" y="2950029"/>
            <a:ext cx="3118684" cy="857250"/>
            <a:chOff x="1855107" y="2950029"/>
            <a:chExt cx="3118684" cy="857250"/>
          </a:xfrm>
        </p:grpSpPr>
        <p:sp>
          <p:nvSpPr>
            <p:cNvPr id="26" name="자유형 25"/>
            <p:cNvSpPr/>
            <p:nvPr/>
          </p:nvSpPr>
          <p:spPr>
            <a:xfrm rot="16200000">
              <a:off x="2985824" y="1819312"/>
              <a:ext cx="857250" cy="3118684"/>
            </a:xfrm>
            <a:custGeom>
              <a:avLst/>
              <a:gdLst>
                <a:gd name="connsiteX0" fmla="*/ 857250 w 857250"/>
                <a:gd name="connsiteY0" fmla="*/ 428625 h 3118684"/>
                <a:gd name="connsiteX1" fmla="*/ 857250 w 857250"/>
                <a:gd name="connsiteY1" fmla="*/ 3015366 h 3118684"/>
                <a:gd name="connsiteX2" fmla="*/ 828774 w 857250"/>
                <a:gd name="connsiteY2" fmla="*/ 3043035 h 3118684"/>
                <a:gd name="connsiteX3" fmla="*/ 36017 w 857250"/>
                <a:gd name="connsiteY3" fmla="*/ 2821188 h 3118684"/>
                <a:gd name="connsiteX4" fmla="*/ 0 w 857250"/>
                <a:gd name="connsiteY4" fmla="*/ 2811109 h 3118684"/>
                <a:gd name="connsiteX5" fmla="*/ 0 w 857250"/>
                <a:gd name="connsiteY5" fmla="*/ 428625 h 3118684"/>
                <a:gd name="connsiteX6" fmla="*/ 428625 w 857250"/>
                <a:gd name="connsiteY6" fmla="*/ 0 h 3118684"/>
                <a:gd name="connsiteX7" fmla="*/ 857250 w 857250"/>
                <a:gd name="connsiteY7" fmla="*/ 428625 h 3118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0" h="3118684">
                  <a:moveTo>
                    <a:pt x="857250" y="428625"/>
                  </a:moveTo>
                  <a:lnTo>
                    <a:pt x="857250" y="3015366"/>
                  </a:lnTo>
                  <a:lnTo>
                    <a:pt x="828774" y="3043035"/>
                  </a:lnTo>
                  <a:cubicBezTo>
                    <a:pt x="564522" y="3270360"/>
                    <a:pt x="300269" y="2922526"/>
                    <a:pt x="36017" y="2821188"/>
                  </a:cubicBezTo>
                  <a:lnTo>
                    <a:pt x="0" y="2811109"/>
                  </a:lnTo>
                  <a:lnTo>
                    <a:pt x="0" y="428625"/>
                  </a:lnTo>
                  <a:cubicBezTo>
                    <a:pt x="0" y="191902"/>
                    <a:pt x="191902" y="0"/>
                    <a:pt x="428625" y="0"/>
                  </a:cubicBezTo>
                  <a:cubicBezTo>
                    <a:pt x="665348" y="0"/>
                    <a:pt x="857250" y="191902"/>
                    <a:pt x="857250" y="428625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dist="355600" sx="90000" sy="90000" algn="l" rotWithShape="0">
                <a:srgbClr val="43B4C4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2" name="직사각형 1"/>
            <p:cNvSpPr/>
            <p:nvPr/>
          </p:nvSpPr>
          <p:spPr>
            <a:xfrm>
              <a:off x="2280404" y="3193987"/>
              <a:ext cx="202331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b="1" dirty="0">
                  <a:solidFill>
                    <a:srgbClr val="43B4C4"/>
                  </a:solidFill>
                </a:rPr>
                <a:t>20150142 </a:t>
              </a:r>
              <a:r>
                <a:rPr lang="ko-KR" altLang="en-US" b="1" dirty="0" err="1">
                  <a:solidFill>
                    <a:srgbClr val="43B4C4"/>
                  </a:solidFill>
                </a:rPr>
                <a:t>김문년</a:t>
              </a:r>
              <a:endParaRPr lang="ko-KR" altLang="en-US" b="1" dirty="0">
                <a:solidFill>
                  <a:srgbClr val="43B4C4"/>
                </a:solidFill>
              </a:endParaRPr>
            </a:p>
          </p:txBody>
        </p:sp>
      </p:grpSp>
      <p:sp>
        <p:nvSpPr>
          <p:cNvPr id="4" name="직사각형 3">
            <a:extLst>
              <a:ext uri="{FF2B5EF4-FFF2-40B4-BE49-F238E27FC236}">
                <a16:creationId xmlns:a16="http://schemas.microsoft.com/office/drawing/2014/main" id="{F80C0296-765D-4B21-8CC6-DC40E57B7610}"/>
              </a:ext>
            </a:extLst>
          </p:cNvPr>
          <p:cNvSpPr/>
          <p:nvPr/>
        </p:nvSpPr>
        <p:spPr>
          <a:xfrm>
            <a:off x="8641390" y="3186947"/>
            <a:ext cx="1414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rgbClr val="000000"/>
                </a:solidFill>
                <a:latin typeface="AppleSDGothicNeo-Regular"/>
              </a:rPr>
              <a:t>(CVPR 2014) </a:t>
            </a:r>
            <a:endParaRPr lang="en-US" altLang="ko-KR" b="1" i="0" dirty="0">
              <a:solidFill>
                <a:srgbClr val="666666"/>
              </a:solidFill>
              <a:effectLst/>
              <a:latin typeface="Noto San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665E499-D35E-4B25-82AE-7C5C7C0C5DC2}"/>
              </a:ext>
            </a:extLst>
          </p:cNvPr>
          <p:cNvSpPr/>
          <p:nvPr/>
        </p:nvSpPr>
        <p:spPr>
          <a:xfrm>
            <a:off x="2413211" y="4158734"/>
            <a:ext cx="723191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Ross </a:t>
            </a:r>
            <a:r>
              <a:rPr lang="en-US" altLang="ko-KR" sz="2000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Girshick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Jeff Donahue   Trevor Darrell   Jitendra Malik</a:t>
            </a:r>
            <a:endParaRPr lang="ko-KR" altLang="en-US" sz="20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927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2.59259E-6 L 0.42617 0.00047 " pathEditMode="relative" rAng="0" ptsTypes="AA">
                                      <p:cBhvr>
                                        <p:cTn id="14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302" y="2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2617 0.00047 L 2.5E-6 -3.33333E-6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328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25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75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kern="0" dirty="0">
                <a:solidFill>
                  <a:prstClr val="white"/>
                </a:solidFill>
                <a:effectLst>
                  <a:outerShdw dist="63500" dir="2700000" algn="tl" rotWithShape="0">
                    <a:srgbClr val="43B4C4"/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Selective Search</a:t>
            </a:r>
            <a:endParaRPr kumimoji="0" lang="en-US" altLang="ko-KR" sz="4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63500" dir="2700000" algn="tl" rotWithShape="0">
                  <a:srgbClr val="43B4C4"/>
                </a:outerShdw>
              </a:effectLst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03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34ECD31-CCFE-40A5-B292-76B5B3E9D7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168" y="1454384"/>
            <a:ext cx="9819421" cy="2371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6DD47E9A-26C3-4A9E-9E71-995D79DE7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8053" y="3991092"/>
            <a:ext cx="6343650" cy="2371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8869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0">
              <a:defRPr/>
            </a:pPr>
            <a:r>
              <a:rPr lang="en-US" altLang="ko-KR" sz="2800" kern="0" dirty="0">
                <a:solidFill>
                  <a:prstClr val="white"/>
                </a:solidFill>
                <a:effectLst>
                  <a:outerShdw dist="63500" dir="2700000" algn="tl" rotWithShape="0">
                    <a:srgbClr val="43B4C4"/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Selective Search</a:t>
            </a: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03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5AA7D78-20AD-4248-BB67-FA8207951CE4}"/>
              </a:ext>
            </a:extLst>
          </p:cNvPr>
          <p:cNvSpPr/>
          <p:nvPr/>
        </p:nvSpPr>
        <p:spPr>
          <a:xfrm>
            <a:off x="1172704" y="1582340"/>
            <a:ext cx="9292095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색상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, </a:t>
            </a: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질감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, </a:t>
            </a:r>
            <a:r>
              <a:rPr lang="ko-KR" altLang="en-US" sz="2000" b="1" dirty="0"/>
              <a:t>다른 물체에 </a:t>
            </a:r>
            <a:r>
              <a:rPr lang="ko-KR" altLang="en-US" sz="2000" b="1" dirty="0" err="1"/>
              <a:t>애워쌓여</a:t>
            </a:r>
            <a:r>
              <a:rPr lang="ko-KR" altLang="en-US" sz="2000" b="1" dirty="0"/>
              <a:t> 있는지</a:t>
            </a: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 등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.. </a:t>
            </a: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을 이용해 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non-object-based segmentation</a:t>
            </a: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을 수행한다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.</a:t>
            </a:r>
          </a:p>
          <a:p>
            <a:pPr marL="457200" indent="-457200">
              <a:buAutoNum type="arabicPeriod"/>
            </a:pPr>
            <a:endParaRPr lang="ko-KR" altLang="en-US" sz="2000" b="1" dirty="0">
              <a:solidFill>
                <a:srgbClr val="000000"/>
              </a:solidFill>
              <a:latin typeface="Noto Sans KR"/>
            </a:endParaRPr>
          </a:p>
          <a:p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- </a:t>
            </a: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이 작업을 통해  하단 그림과 같이 많은 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small segmented areas</a:t>
            </a: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들을 얻을 수 있다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.</a:t>
            </a:r>
          </a:p>
          <a:p>
            <a:endParaRPr lang="ko-KR" altLang="en-US" sz="2000" b="1" dirty="0">
              <a:solidFill>
                <a:srgbClr val="000000"/>
              </a:solidFill>
              <a:latin typeface="Noto Sans KR"/>
            </a:endParaRPr>
          </a:p>
          <a:p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2. Bottom-up </a:t>
            </a: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방식으로 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small segmented areas</a:t>
            </a: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들을 합쳐서 더 큰 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segmented areas</a:t>
            </a: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들을 만든다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.</a:t>
            </a:r>
          </a:p>
          <a:p>
            <a:endParaRPr lang="ko-KR" altLang="en-US" sz="2000" b="1" dirty="0">
              <a:solidFill>
                <a:srgbClr val="000000"/>
              </a:solidFill>
              <a:latin typeface="Noto Sans KR"/>
            </a:endParaRPr>
          </a:p>
          <a:p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3. (2)</a:t>
            </a: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작업을 반복하여 최종적으로 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2000</a:t>
            </a: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개의 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region proposal</a:t>
            </a: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을 생성한다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.</a:t>
            </a:r>
            <a:endParaRPr lang="ko-KR" altLang="en-US" sz="2000" b="1" dirty="0">
              <a:solidFill>
                <a:srgbClr val="000000"/>
              </a:solidFill>
              <a:latin typeface="Noto Sans KR"/>
            </a:endParaRPr>
          </a:p>
          <a:p>
            <a:r>
              <a:rPr lang="ko-KR" altLang="en-US" sz="2000" b="1" dirty="0">
                <a:solidFill>
                  <a:srgbClr val="000000"/>
                </a:solidFill>
                <a:latin typeface="Noto Sans KR"/>
              </a:rPr>
              <a:t> </a:t>
            </a:r>
          </a:p>
          <a:p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Selective search</a:t>
            </a: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알고리즘에 의해 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2000</a:t>
            </a: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개의 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region proposal</a:t>
            </a: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이 생성되면 이들을 모두 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CNN</a:t>
            </a: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에 넣기 전에</a:t>
            </a:r>
            <a:endParaRPr lang="en-US" altLang="ko-KR" sz="2000" b="1" dirty="0">
              <a:solidFill>
                <a:srgbClr val="000000"/>
              </a:solidFill>
              <a:latin typeface="Noto Serif KR"/>
            </a:endParaRPr>
          </a:p>
          <a:p>
            <a:br>
              <a:rPr lang="ko-KR" altLang="en-US" sz="2000" b="1" dirty="0">
                <a:solidFill>
                  <a:srgbClr val="000000"/>
                </a:solidFill>
                <a:latin typeface="Noto Sans KR"/>
              </a:rPr>
            </a:b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같은 사이즈로 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warp</a:t>
            </a:r>
            <a:r>
              <a:rPr lang="ko-KR" altLang="en-US" sz="2000" b="1" dirty="0" err="1">
                <a:solidFill>
                  <a:srgbClr val="000000"/>
                </a:solidFill>
                <a:latin typeface="Noto Serif KR"/>
              </a:rPr>
              <a:t>시켜야한다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. (CNN output </a:t>
            </a: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사이즈를 동일하게 만들기 위해 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- For FC layer)</a:t>
            </a:r>
            <a:endParaRPr lang="ko-KR" altLang="en-US" sz="2000" b="1" i="0" dirty="0">
              <a:solidFill>
                <a:srgbClr val="000000"/>
              </a:solidFill>
              <a:effectLst/>
              <a:latin typeface="Noto Sans KR"/>
            </a:endParaRPr>
          </a:p>
        </p:txBody>
      </p:sp>
    </p:spTree>
    <p:extLst>
      <p:ext uri="{BB962C8B-B14F-4D97-AF65-F5344CB8AC3E}">
        <p14:creationId xmlns:p14="http://schemas.microsoft.com/office/powerpoint/2010/main" val="3458801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 CNN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04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AC18B615-96D7-45BE-874D-7D18E1F8AA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8974" y="1377969"/>
            <a:ext cx="5948961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F5DF8EC-5236-4FC1-AEBA-FB26EB4BE12C}"/>
              </a:ext>
            </a:extLst>
          </p:cNvPr>
          <p:cNvSpPr/>
          <p:nvPr/>
        </p:nvSpPr>
        <p:spPr>
          <a:xfrm>
            <a:off x="1990243" y="5126088"/>
            <a:ext cx="80215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Warp</a:t>
            </a: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작업을 통해 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region proposal </a:t>
            </a: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모두 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224x224 </a:t>
            </a: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크기로 </a:t>
            </a:r>
            <a:endParaRPr lang="en-US" altLang="ko-KR" sz="2000" b="1" dirty="0">
              <a:solidFill>
                <a:srgbClr val="000000"/>
              </a:solidFill>
              <a:latin typeface="Noto Serif KR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되면 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CNN </a:t>
            </a:r>
            <a:r>
              <a:rPr lang="ko-KR" altLang="en-US" sz="2000" b="1" dirty="0">
                <a:solidFill>
                  <a:srgbClr val="000000"/>
                </a:solidFill>
                <a:latin typeface="Noto Serif KR"/>
              </a:rPr>
              <a:t>모델에 넣는다</a:t>
            </a:r>
            <a:r>
              <a:rPr lang="en-US" altLang="ko-KR" sz="2000" b="1" dirty="0">
                <a:solidFill>
                  <a:srgbClr val="000000"/>
                </a:solidFill>
                <a:latin typeface="Noto Serif KR"/>
              </a:rPr>
              <a:t>.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870528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 CNN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04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55BD0C39-46C5-45ED-ABE2-810C56D4F7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785" y="1484313"/>
            <a:ext cx="10019030" cy="3196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B119A82-256D-4121-807A-2F97CEC47FBC}"/>
              </a:ext>
            </a:extLst>
          </p:cNvPr>
          <p:cNvSpPr/>
          <p:nvPr/>
        </p:nvSpPr>
        <p:spPr>
          <a:xfrm>
            <a:off x="3145476" y="5143216"/>
            <a:ext cx="60661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 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224x224 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사이즈로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Warping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된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VOC2007 train 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이미지들</a:t>
            </a:r>
            <a:endParaRPr lang="ko-KR" altLang="en-US" sz="2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28532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 CNN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04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9CE6EAB-1C69-4CD3-B946-4D9842D71221}"/>
              </a:ext>
            </a:extLst>
          </p:cNvPr>
          <p:cNvSpPr/>
          <p:nvPr/>
        </p:nvSpPr>
        <p:spPr>
          <a:xfrm>
            <a:off x="1260744" y="4486356"/>
            <a:ext cx="964511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AlexNet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 Network 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마지막 부분을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Detection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을 위한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Class 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수 만큼 바꾸고</a:t>
            </a:r>
          </a:p>
          <a:p>
            <a:pPr algn="ctr"/>
            <a:r>
              <a:rPr lang="en-US" altLang="ko-KR" sz="20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(1000 -&gt; PASCAL VOC </a:t>
            </a:r>
            <a:r>
              <a:rPr lang="ko-KR" altLang="en-US" sz="20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기준 </a:t>
            </a:r>
            <a:r>
              <a:rPr lang="en-US" altLang="ko-KR" sz="20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20)   (1000-&gt; ILSVRC2013 </a:t>
            </a:r>
            <a:r>
              <a:rPr lang="ko-KR" altLang="en-US" sz="20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기준 </a:t>
            </a:r>
            <a:r>
              <a:rPr lang="en-US" altLang="ko-KR" sz="2000" b="1" i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200) </a:t>
            </a:r>
            <a:endParaRPr lang="ko-KR" altLang="en-US" sz="2000" b="1" dirty="0">
              <a:solidFill>
                <a:schemeClr val="tx1">
                  <a:lumMod val="95000"/>
                  <a:lumOff val="5000"/>
                </a:schemeClr>
              </a:solidFill>
              <a:latin typeface="Noto Sans"/>
            </a:endParaRPr>
          </a:p>
          <a:p>
            <a:pPr algn="ctr"/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Object Detection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용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Dataset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을 집어 넣어 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Fine-Tuning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을 진행하였습니다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.</a:t>
            </a:r>
          </a:p>
          <a:p>
            <a:pPr algn="ctr"/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 </a:t>
            </a:r>
          </a:p>
          <a:p>
            <a:pPr algn="ctr"/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각각의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region proposal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로부터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4096-dimentional feature vector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를 뽑아내고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,</a:t>
            </a:r>
          </a:p>
          <a:p>
            <a:pPr algn="ctr"/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이는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Fixed-length Feature Vector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를 만들어냅니다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.</a:t>
            </a:r>
            <a:endParaRPr lang="en-US" altLang="ko-KR" sz="2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Noto Sans"/>
            </a:endParaRPr>
          </a:p>
        </p:txBody>
      </p:sp>
      <p:pic>
        <p:nvPicPr>
          <p:cNvPr id="11268" name="Picture 4">
            <a:extLst>
              <a:ext uri="{FF2B5EF4-FFF2-40B4-BE49-F238E27FC236}">
                <a16:creationId xmlns:a16="http://schemas.microsoft.com/office/drawing/2014/main" id="{E6E9BBC5-F956-42DF-BAA6-3F90043E75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0744" y="1295400"/>
            <a:ext cx="9619712" cy="3190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2348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 </a:t>
            </a:r>
            <a:r>
              <a:rPr lang="en-US" altLang="ko-KR" sz="2800" b="1" dirty="0">
                <a:solidFill>
                  <a:prstClr val="white"/>
                </a:solidFill>
                <a:latin typeface="맑은 고딕"/>
                <a:ea typeface="맑은 고딕" panose="020B0503020000020004" pitchFamily="50" charset="-127"/>
              </a:rPr>
              <a:t>SVM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05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3CB9B0D0-768B-4AB5-A5DD-B092EBA7DA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4101" y="1495534"/>
            <a:ext cx="6678397" cy="3866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ADCFB1A-4241-496F-A08E-303C2AF2A0C3}"/>
              </a:ext>
            </a:extLst>
          </p:cNvPr>
          <p:cNvSpPr/>
          <p:nvPr/>
        </p:nvSpPr>
        <p:spPr>
          <a:xfrm>
            <a:off x="1258288" y="5591189"/>
            <a:ext cx="984052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CNN 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모델로부터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Feature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가 추출이 되고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Training Label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이 적용되고 나면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,</a:t>
            </a:r>
          </a:p>
          <a:p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Linear SVM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을 이용하여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classification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을 진행합니다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. (Category-Specific Linear SVMs)</a:t>
            </a:r>
            <a:endParaRPr lang="en-US" altLang="ko-KR" sz="2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Noto Sans"/>
            </a:endParaRPr>
          </a:p>
        </p:txBody>
      </p:sp>
    </p:spTree>
    <p:extLst>
      <p:ext uri="{BB962C8B-B14F-4D97-AF65-F5344CB8AC3E}">
        <p14:creationId xmlns:p14="http://schemas.microsoft.com/office/powerpoint/2010/main" val="14761617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 SVM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05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7122380-6BB6-4B86-8021-1177D7FF122D}"/>
              </a:ext>
            </a:extLst>
          </p:cNvPr>
          <p:cNvSpPr/>
          <p:nvPr/>
        </p:nvSpPr>
        <p:spPr>
          <a:xfrm>
            <a:off x="785248" y="1678780"/>
            <a:ext cx="102030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rgbClr val="B00800"/>
                </a:solidFill>
                <a:latin typeface="Noto Sans"/>
              </a:rPr>
              <a:t>" R-CNN</a:t>
            </a:r>
            <a:r>
              <a:rPr lang="ko-KR" altLang="en-US" sz="2400" b="1" dirty="0">
                <a:solidFill>
                  <a:srgbClr val="B00800"/>
                </a:solidFill>
                <a:latin typeface="Noto Sans"/>
              </a:rPr>
              <a:t>은 왜 </a:t>
            </a:r>
            <a:r>
              <a:rPr lang="en-US" altLang="ko-KR" sz="2400" b="1" dirty="0">
                <a:solidFill>
                  <a:srgbClr val="B00800"/>
                </a:solidFill>
                <a:latin typeface="Noto Sans"/>
              </a:rPr>
              <a:t>Classifier</a:t>
            </a:r>
            <a:r>
              <a:rPr lang="ko-KR" altLang="en-US" sz="2400" b="1" dirty="0">
                <a:solidFill>
                  <a:srgbClr val="B00800"/>
                </a:solidFill>
                <a:latin typeface="Noto Sans"/>
              </a:rPr>
              <a:t>로 </a:t>
            </a:r>
            <a:r>
              <a:rPr lang="en-US" altLang="ko-KR" sz="2400" b="1" dirty="0" err="1">
                <a:solidFill>
                  <a:srgbClr val="B00800"/>
                </a:solidFill>
                <a:latin typeface="Noto Sans"/>
              </a:rPr>
              <a:t>Softmax</a:t>
            </a:r>
            <a:r>
              <a:rPr lang="ko-KR" altLang="en-US" sz="2400" b="1" dirty="0">
                <a:solidFill>
                  <a:srgbClr val="B00800"/>
                </a:solidFill>
                <a:latin typeface="Noto Sans"/>
              </a:rPr>
              <a:t>를 쓰지 않고 </a:t>
            </a:r>
            <a:r>
              <a:rPr lang="en-US" altLang="ko-KR" sz="2400" b="1" dirty="0">
                <a:solidFill>
                  <a:srgbClr val="B00800"/>
                </a:solidFill>
                <a:latin typeface="Noto Sans"/>
              </a:rPr>
              <a:t>SVM</a:t>
            </a:r>
            <a:r>
              <a:rPr lang="ko-KR" altLang="en-US" sz="2400" b="1" dirty="0">
                <a:solidFill>
                  <a:srgbClr val="B00800"/>
                </a:solidFill>
                <a:latin typeface="Noto Sans"/>
              </a:rPr>
              <a:t>을 사용하였을까</a:t>
            </a:r>
            <a:r>
              <a:rPr lang="en-US" altLang="ko-KR" sz="2400" b="1" dirty="0">
                <a:solidFill>
                  <a:srgbClr val="B00800"/>
                </a:solidFill>
                <a:latin typeface="Noto Sans"/>
              </a:rPr>
              <a:t>? "</a:t>
            </a:r>
            <a:endParaRPr lang="ko-KR" altLang="en-US" sz="240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2CF342E-AD90-409C-9F89-D20D70FF454C}"/>
              </a:ext>
            </a:extLst>
          </p:cNvPr>
          <p:cNvSpPr/>
          <p:nvPr/>
        </p:nvSpPr>
        <p:spPr>
          <a:xfrm>
            <a:off x="909234" y="2782669"/>
            <a:ext cx="1020305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VOC2007 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데이터셋 기준으로 </a:t>
            </a:r>
            <a:r>
              <a:rPr lang="en-US" altLang="ko-KR" sz="20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Softmax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를 사용하였을 때 </a:t>
            </a:r>
            <a:r>
              <a:rPr lang="en-US" altLang="ko-KR" sz="20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mAP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값이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54.2%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에서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50.9%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로 떨어졌다고 합니다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.</a:t>
            </a:r>
            <a:endParaRPr lang="ko-KR" altLang="en-US" sz="2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95933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 </a:t>
            </a:r>
            <a:r>
              <a:rPr lang="en-US" altLang="ko-KR" sz="2800" b="1" dirty="0"/>
              <a:t>Non-Maximum Suppression</a:t>
            </a: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06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494C5BE-07D4-4158-ABB8-52DB4B55DDB0}"/>
              </a:ext>
            </a:extLst>
          </p:cNvPr>
          <p:cNvSpPr/>
          <p:nvPr/>
        </p:nvSpPr>
        <p:spPr>
          <a:xfrm>
            <a:off x="1048718" y="1490008"/>
            <a:ext cx="1027641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SVM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을 통과하여 이제 각각의 박스들은 어떤 물체일 확률 값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(Score) 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값을 가지게 되었습니다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.</a:t>
            </a:r>
          </a:p>
          <a:p>
            <a:endParaRPr lang="en-US" altLang="ko-KR" sz="2000" b="1" dirty="0">
              <a:solidFill>
                <a:schemeClr val="tx1">
                  <a:lumMod val="95000"/>
                  <a:lumOff val="5000"/>
                </a:schemeClr>
              </a:solidFill>
              <a:latin typeface="Spoqa Han Sans"/>
            </a:endParaRPr>
          </a:p>
          <a:p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그런데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2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천개 박스가 모두 필요한 것일까요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?</a:t>
            </a:r>
          </a:p>
          <a:p>
            <a:endParaRPr lang="en-US" altLang="ko-KR" sz="2000" b="1" dirty="0">
              <a:solidFill>
                <a:schemeClr val="tx1">
                  <a:lumMod val="95000"/>
                  <a:lumOff val="5000"/>
                </a:schemeClr>
              </a:solidFill>
              <a:latin typeface="Spoqa Han Sans"/>
            </a:endParaRPr>
          </a:p>
          <a:p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동일한 물체에 여러 개의 박스가 </a:t>
            </a:r>
            <a:r>
              <a:rPr lang="ko-KR" altLang="en-US" sz="20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쳐져있는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 것이라면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,  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가장 스코어가 높은 박스만 남기고 나머지는 </a:t>
            </a:r>
            <a:r>
              <a:rPr lang="ko-KR" altLang="en-US" sz="20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제거해야합니다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.</a:t>
            </a:r>
          </a:p>
          <a:p>
            <a:endParaRPr lang="en-US" altLang="ko-KR" sz="2000" b="1" dirty="0">
              <a:solidFill>
                <a:schemeClr val="tx1">
                  <a:lumMod val="95000"/>
                  <a:lumOff val="5000"/>
                </a:schemeClr>
              </a:solidFill>
              <a:latin typeface="Spoqa Han Sans"/>
            </a:endParaRPr>
          </a:p>
          <a:p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이 과정을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Non-Maximum </a:t>
            </a:r>
            <a:r>
              <a:rPr lang="en-US" altLang="ko-KR" sz="20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Supperssion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이라 합니다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.</a:t>
            </a:r>
            <a:endParaRPr lang="en-US" altLang="ko-KR" sz="2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Spoqa Han Sans"/>
            </a:endParaRPr>
          </a:p>
        </p:txBody>
      </p:sp>
    </p:spTree>
    <p:extLst>
      <p:ext uri="{BB962C8B-B14F-4D97-AF65-F5344CB8AC3E}">
        <p14:creationId xmlns:p14="http://schemas.microsoft.com/office/powerpoint/2010/main" val="12514992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 Non-Maximum Suppression</a:t>
            </a: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06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7E93BF07-4DDC-4552-A13A-A3584979C6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8513" y="1283025"/>
            <a:ext cx="7686998" cy="3822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FA8DB4C-C1E8-44B0-8010-D8B984DB76E7}"/>
              </a:ext>
            </a:extLst>
          </p:cNvPr>
          <p:cNvSpPr/>
          <p:nvPr/>
        </p:nvSpPr>
        <p:spPr>
          <a:xfrm>
            <a:off x="1446723" y="5204361"/>
            <a:ext cx="927315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서로 다른 두 박스가 동일한 물체에 쳐져 있다고 어떻게 판별할 수 있을까요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?</a:t>
            </a:r>
          </a:p>
          <a:p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여기서 </a:t>
            </a:r>
            <a:r>
              <a:rPr lang="en-US" altLang="ko-KR" sz="20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IoU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 (Intersection over Union) 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개념이 적용됩니다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.</a:t>
            </a:r>
          </a:p>
          <a:p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쉽게 말하면 두 박스의 교집합을 합집합으로 나눠준 값입니다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.</a:t>
            </a:r>
          </a:p>
          <a:p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두 박스가 일치할 수록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1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에 가까운 값이 나오게 됩니다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.</a:t>
            </a:r>
            <a:endParaRPr lang="en-US" altLang="ko-KR" sz="2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Spoqa Han Sans"/>
            </a:endParaRPr>
          </a:p>
        </p:txBody>
      </p:sp>
    </p:spTree>
    <p:extLst>
      <p:ext uri="{BB962C8B-B14F-4D97-AF65-F5344CB8AC3E}">
        <p14:creationId xmlns:p14="http://schemas.microsoft.com/office/powerpoint/2010/main" val="27302934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 Non-Maximum Suppression</a:t>
            </a: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06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5F49361D-B626-440C-90DB-C5A36DE610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8447" y="1678780"/>
            <a:ext cx="7916997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06AE749-5474-4380-8141-27218E815530}"/>
              </a:ext>
            </a:extLst>
          </p:cNvPr>
          <p:cNvSpPr/>
          <p:nvPr/>
        </p:nvSpPr>
        <p:spPr>
          <a:xfrm>
            <a:off x="1498169" y="3951507"/>
            <a:ext cx="83277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latin typeface="Spoqa Han Sans"/>
              </a:rPr>
              <a:t>논문에서는 </a:t>
            </a:r>
            <a:r>
              <a:rPr lang="en-US" altLang="ko-KR" sz="2000" b="1" dirty="0" err="1">
                <a:latin typeface="Spoqa Han Sans"/>
              </a:rPr>
              <a:t>IoU</a:t>
            </a:r>
            <a:r>
              <a:rPr lang="ko-KR" altLang="en-US" sz="2000" b="1" dirty="0">
                <a:latin typeface="Spoqa Han Sans"/>
              </a:rPr>
              <a:t>가 </a:t>
            </a:r>
            <a:r>
              <a:rPr lang="en-US" altLang="ko-KR" sz="2000" b="1" dirty="0">
                <a:latin typeface="Spoqa Han Sans"/>
              </a:rPr>
              <a:t>0.5 </a:t>
            </a:r>
            <a:r>
              <a:rPr lang="ko-KR" altLang="en-US" sz="2000" b="1" dirty="0">
                <a:latin typeface="Spoqa Han Sans"/>
              </a:rPr>
              <a:t>보다 크면 동일한 물체를 대상으로 한 박스로 판단하고 </a:t>
            </a:r>
            <a:r>
              <a:rPr lang="en-US" altLang="ko-KR" sz="2000" b="1" dirty="0">
                <a:latin typeface="Spoqa Han Sans"/>
              </a:rPr>
              <a:t>Non-Maximum Suppression</a:t>
            </a:r>
            <a:r>
              <a:rPr lang="ko-KR" altLang="en-US" sz="2000" b="1" dirty="0">
                <a:latin typeface="Spoqa Han Sans"/>
              </a:rPr>
              <a:t>을 적용합니다</a:t>
            </a:r>
            <a:r>
              <a:rPr lang="en-US" altLang="ko-KR" sz="2000" b="1" dirty="0">
                <a:latin typeface="Spoqa Han Sans"/>
              </a:rPr>
              <a:t>.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255209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63500" dir="2700000" algn="tl" rotWithShape="0">
                    <a:srgbClr val="43B4C4"/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Object Detect </a:t>
            </a:r>
            <a:r>
              <a:rPr kumimoji="0" lang="ko-KR" altLang="en-US" sz="4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63500" dir="2700000" algn="tl" rotWithShape="0">
                    <a:srgbClr val="43B4C4"/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흐름</a:t>
            </a:r>
            <a:endParaRPr kumimoji="0" lang="en-US" altLang="ko-KR" sz="4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63500" dir="2700000" algn="tl" rotWithShape="0">
                  <a:srgbClr val="43B4C4"/>
                </a:outerShdw>
              </a:effectLst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01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82D9135-19E2-47D4-8FE3-A9CC29A718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124" y="1355070"/>
            <a:ext cx="8797751" cy="2847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1BD823A2-24F2-4B2C-8B8F-7F879FE247E9}"/>
              </a:ext>
            </a:extLst>
          </p:cNvPr>
          <p:cNvSpPr/>
          <p:nvPr/>
        </p:nvSpPr>
        <p:spPr>
          <a:xfrm>
            <a:off x="2258239" y="4403925"/>
            <a:ext cx="731683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dirty="0">
                <a:solidFill>
                  <a:srgbClr val="000000"/>
                </a:solidFill>
                <a:latin typeface="Noto Sans"/>
              </a:rPr>
              <a:t>Object Detection </a:t>
            </a:r>
            <a:r>
              <a:rPr lang="ko-KR" altLang="en-US" sz="2000" dirty="0">
                <a:solidFill>
                  <a:srgbClr val="000000"/>
                </a:solidFill>
                <a:latin typeface="Noto Sans"/>
              </a:rPr>
              <a:t>분야에 최초로 </a:t>
            </a:r>
            <a:r>
              <a:rPr lang="en-US" altLang="ko-KR" sz="2000" dirty="0">
                <a:solidFill>
                  <a:srgbClr val="000000"/>
                </a:solidFill>
                <a:latin typeface="Noto Sans"/>
              </a:rPr>
              <a:t>Deep Learning(CNN)</a:t>
            </a:r>
            <a:r>
              <a:rPr lang="ko-KR" altLang="en-US" sz="2000" dirty="0">
                <a:solidFill>
                  <a:srgbClr val="000000"/>
                </a:solidFill>
                <a:latin typeface="Noto Sans"/>
              </a:rPr>
              <a:t>을 적용시킨</a:t>
            </a:r>
            <a:endParaRPr lang="ko-KR" altLang="en-US" sz="2000" dirty="0">
              <a:solidFill>
                <a:srgbClr val="666666"/>
              </a:solidFill>
              <a:latin typeface="Noto Sans"/>
            </a:endParaRPr>
          </a:p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Noto Sans"/>
              </a:rPr>
              <a:t>R-CNN</a:t>
            </a:r>
            <a:endParaRPr lang="en-US" altLang="ko-KR" sz="2000" b="0" i="0" dirty="0">
              <a:solidFill>
                <a:srgbClr val="666666"/>
              </a:solidFill>
              <a:effectLst/>
              <a:latin typeface="Noto San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FBB4124-6470-440B-9D3C-B96253CAC32C}"/>
              </a:ext>
            </a:extLst>
          </p:cNvPr>
          <p:cNvSpPr/>
          <p:nvPr/>
        </p:nvSpPr>
        <p:spPr>
          <a:xfrm>
            <a:off x="584199" y="5327363"/>
            <a:ext cx="1092417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i="1" dirty="0">
                <a:solidFill>
                  <a:srgbClr val="000000"/>
                </a:solidFill>
                <a:latin typeface="Noto Sans"/>
              </a:rPr>
              <a:t>TMI</a:t>
            </a:r>
            <a:r>
              <a:rPr lang="ko-KR" altLang="en-US" sz="1600" i="1" dirty="0">
                <a:solidFill>
                  <a:srgbClr val="000000"/>
                </a:solidFill>
                <a:latin typeface="Noto Sans"/>
              </a:rPr>
              <a:t> </a:t>
            </a:r>
            <a:r>
              <a:rPr lang="en-US" altLang="ko-KR" sz="1600" i="1" dirty="0">
                <a:solidFill>
                  <a:srgbClr val="000000"/>
                </a:solidFill>
                <a:latin typeface="Noto Sans"/>
              </a:rPr>
              <a:t>: </a:t>
            </a:r>
            <a:r>
              <a:rPr lang="ko-KR" altLang="en-US" sz="1600" i="1" dirty="0">
                <a:solidFill>
                  <a:srgbClr val="000000"/>
                </a:solidFill>
                <a:latin typeface="Noto Sans"/>
              </a:rPr>
              <a:t>비슷한 시기에 나온 </a:t>
            </a:r>
            <a:r>
              <a:rPr lang="en-US" altLang="ko-KR" sz="1600" b="1" i="1" dirty="0" err="1">
                <a:solidFill>
                  <a:srgbClr val="000000"/>
                </a:solidFill>
                <a:latin typeface="Noto Sans"/>
              </a:rPr>
              <a:t>OverFeat</a:t>
            </a:r>
            <a:r>
              <a:rPr lang="ko-KR" altLang="en-US" sz="1600" i="1" dirty="0">
                <a:solidFill>
                  <a:srgbClr val="000000"/>
                </a:solidFill>
                <a:latin typeface="Noto Sans"/>
              </a:rPr>
              <a:t>논문이 먼저 적용시켰다는 말도 있지만</a:t>
            </a:r>
            <a:r>
              <a:rPr lang="en-US" altLang="ko-KR" sz="1600" i="1" dirty="0">
                <a:solidFill>
                  <a:srgbClr val="000000"/>
                </a:solidFill>
                <a:latin typeface="Noto Sans"/>
              </a:rPr>
              <a:t>,</a:t>
            </a:r>
            <a:endParaRPr lang="ko-KR" altLang="en-US" sz="1600" dirty="0">
              <a:solidFill>
                <a:srgbClr val="666666"/>
              </a:solidFill>
              <a:latin typeface="Noto Sans"/>
            </a:endParaRPr>
          </a:p>
          <a:p>
            <a:pPr algn="ctr"/>
            <a:r>
              <a:rPr lang="ko-KR" altLang="en-US" sz="1600" i="1" dirty="0">
                <a:solidFill>
                  <a:srgbClr val="000000"/>
                </a:solidFill>
                <a:latin typeface="Noto Sans"/>
              </a:rPr>
              <a:t>이미지 대회에 </a:t>
            </a:r>
            <a:r>
              <a:rPr lang="en-US" altLang="ko-KR" sz="1600" i="1" dirty="0" err="1">
                <a:solidFill>
                  <a:srgbClr val="000000"/>
                </a:solidFill>
                <a:latin typeface="Noto Sans"/>
              </a:rPr>
              <a:t>OverFeat</a:t>
            </a:r>
            <a:r>
              <a:rPr lang="ko-KR" altLang="en-US" sz="1600" i="1" dirty="0">
                <a:solidFill>
                  <a:srgbClr val="000000"/>
                </a:solidFill>
                <a:latin typeface="Noto Sans"/>
              </a:rPr>
              <a:t>이 먼저 나왔고</a:t>
            </a:r>
            <a:r>
              <a:rPr lang="en-US" altLang="ko-KR" sz="1600" i="1" dirty="0">
                <a:solidFill>
                  <a:srgbClr val="000000"/>
                </a:solidFill>
                <a:latin typeface="Noto Sans"/>
              </a:rPr>
              <a:t>, </a:t>
            </a:r>
            <a:r>
              <a:rPr lang="ko-KR" altLang="en-US" sz="1600" i="1" dirty="0">
                <a:solidFill>
                  <a:srgbClr val="000000"/>
                </a:solidFill>
                <a:latin typeface="Noto Sans"/>
              </a:rPr>
              <a:t>논문이 </a:t>
            </a:r>
            <a:r>
              <a:rPr lang="ko-KR" altLang="en-US" sz="1600" i="1" dirty="0" err="1">
                <a:solidFill>
                  <a:srgbClr val="000000"/>
                </a:solidFill>
                <a:latin typeface="Noto Sans"/>
              </a:rPr>
              <a:t>투고된건</a:t>
            </a:r>
            <a:r>
              <a:rPr lang="ko-KR" altLang="en-US" sz="1600" i="1" dirty="0">
                <a:solidFill>
                  <a:srgbClr val="000000"/>
                </a:solidFill>
                <a:latin typeface="Noto Sans"/>
              </a:rPr>
              <a:t> 시기상으로 </a:t>
            </a:r>
            <a:r>
              <a:rPr lang="en-US" altLang="ko-KR" sz="1600" i="1" dirty="0">
                <a:solidFill>
                  <a:srgbClr val="000000"/>
                </a:solidFill>
                <a:latin typeface="Noto Sans"/>
              </a:rPr>
              <a:t>R-CNN</a:t>
            </a:r>
            <a:r>
              <a:rPr lang="ko-KR" altLang="en-US" sz="1600" i="1" dirty="0">
                <a:solidFill>
                  <a:srgbClr val="000000"/>
                </a:solidFill>
                <a:latin typeface="Noto Sans"/>
              </a:rPr>
              <a:t>이 먼저였고</a:t>
            </a:r>
            <a:endParaRPr lang="ko-KR" altLang="en-US" sz="1600" dirty="0">
              <a:solidFill>
                <a:srgbClr val="666666"/>
              </a:solidFill>
              <a:latin typeface="Noto Sans"/>
            </a:endParaRPr>
          </a:p>
          <a:p>
            <a:pPr algn="ctr"/>
            <a:r>
              <a:rPr lang="en-US" altLang="ko-KR" sz="1600" i="1" dirty="0">
                <a:solidFill>
                  <a:srgbClr val="000000"/>
                </a:solidFill>
                <a:latin typeface="Noto Sans"/>
              </a:rPr>
              <a:t>R-CNN</a:t>
            </a:r>
            <a:r>
              <a:rPr lang="ko-KR" altLang="en-US" sz="1600" i="1" dirty="0">
                <a:solidFill>
                  <a:srgbClr val="000000"/>
                </a:solidFill>
                <a:latin typeface="Noto Sans"/>
              </a:rPr>
              <a:t>이 </a:t>
            </a:r>
            <a:r>
              <a:rPr lang="ko-KR" altLang="en-US" sz="1600" i="1" dirty="0" err="1">
                <a:solidFill>
                  <a:srgbClr val="000000"/>
                </a:solidFill>
                <a:latin typeface="Noto Sans"/>
              </a:rPr>
              <a:t>훨신</a:t>
            </a:r>
            <a:r>
              <a:rPr lang="ko-KR" altLang="en-US" sz="1600" i="1" dirty="0">
                <a:solidFill>
                  <a:srgbClr val="000000"/>
                </a:solidFill>
                <a:latin typeface="Noto Sans"/>
              </a:rPr>
              <a:t> 뛰어난 성능을 보여줍니다</a:t>
            </a:r>
            <a:r>
              <a:rPr lang="en-US" altLang="ko-KR" sz="1600" i="1" dirty="0">
                <a:solidFill>
                  <a:srgbClr val="000000"/>
                </a:solidFill>
                <a:latin typeface="Noto Sans"/>
              </a:rPr>
              <a:t>.</a:t>
            </a:r>
            <a:endParaRPr lang="ko-KR" altLang="en-US" sz="1600" b="0" i="0" dirty="0">
              <a:solidFill>
                <a:srgbClr val="666666"/>
              </a:solidFill>
              <a:effectLst/>
              <a:latin typeface="Noto Sans"/>
            </a:endParaRPr>
          </a:p>
        </p:txBody>
      </p:sp>
    </p:spTree>
    <p:extLst>
      <p:ext uri="{BB962C8B-B14F-4D97-AF65-F5344CB8AC3E}">
        <p14:creationId xmlns:p14="http://schemas.microsoft.com/office/powerpoint/2010/main" val="39845109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 </a:t>
            </a:r>
            <a:r>
              <a:rPr lang="en-US" altLang="ko-KR" sz="2800" b="1" dirty="0"/>
              <a:t>Bounding Box Regression</a:t>
            </a: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07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BAE3659-5A7A-454E-ADB7-6350E687660E}"/>
              </a:ext>
            </a:extLst>
          </p:cNvPr>
          <p:cNvSpPr/>
          <p:nvPr/>
        </p:nvSpPr>
        <p:spPr>
          <a:xfrm>
            <a:off x="1461201" y="3968667"/>
            <a:ext cx="911817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latin typeface="Spoqa Han Sans"/>
              </a:rPr>
              <a:t>지금까지 물체가 있을 법한 위치를 찾았고</a:t>
            </a:r>
            <a:r>
              <a:rPr lang="en-US" altLang="ko-KR" sz="2000" b="1" dirty="0">
                <a:latin typeface="Spoqa Han Sans"/>
              </a:rPr>
              <a:t>, </a:t>
            </a:r>
            <a:r>
              <a:rPr lang="ko-KR" altLang="en-US" sz="2000" b="1" dirty="0">
                <a:latin typeface="Spoqa Han Sans"/>
              </a:rPr>
              <a:t>해당 물체의 종류를 판별할 수 있는 </a:t>
            </a:r>
            <a:r>
              <a:rPr lang="ko-KR" altLang="en-US" sz="2000" b="1" dirty="0" err="1">
                <a:latin typeface="Spoqa Han Sans"/>
              </a:rPr>
              <a:t>클래시피케이션</a:t>
            </a:r>
            <a:r>
              <a:rPr lang="ko-KR" altLang="en-US" sz="2000" b="1" dirty="0">
                <a:latin typeface="Spoqa Han Sans"/>
              </a:rPr>
              <a:t> 모델을 학습시켰다</a:t>
            </a:r>
            <a:r>
              <a:rPr lang="en-US" altLang="ko-KR" sz="2000" b="1" dirty="0">
                <a:latin typeface="Spoqa Han Sans"/>
              </a:rPr>
              <a:t>.</a:t>
            </a:r>
          </a:p>
          <a:p>
            <a:endParaRPr lang="en-US" altLang="ko-KR" sz="2000" b="1" dirty="0">
              <a:latin typeface="Spoqa Han Sans"/>
            </a:endParaRPr>
          </a:p>
          <a:p>
            <a:r>
              <a:rPr lang="ko-KR" altLang="en-US" sz="2000" b="1" dirty="0">
                <a:latin typeface="Spoqa Han Sans"/>
              </a:rPr>
              <a:t>하지만 </a:t>
            </a:r>
            <a:r>
              <a:rPr lang="en-US" altLang="ko-KR" sz="2000" b="1" dirty="0">
                <a:latin typeface="Spoqa Han Sans"/>
              </a:rPr>
              <a:t>Selective Search</a:t>
            </a:r>
            <a:r>
              <a:rPr lang="ko-KR" altLang="en-US" sz="2000" b="1" dirty="0">
                <a:latin typeface="Spoqa Han Sans"/>
              </a:rPr>
              <a:t>를 통해서 찾은 박스 위치는 상당히 부정확하다</a:t>
            </a:r>
            <a:r>
              <a:rPr lang="en-US" altLang="ko-KR" sz="2000" b="1" dirty="0">
                <a:latin typeface="Spoqa Han Sans"/>
              </a:rPr>
              <a:t>.</a:t>
            </a:r>
          </a:p>
          <a:p>
            <a:endParaRPr lang="en-US" altLang="ko-KR" sz="2000" b="1" dirty="0">
              <a:latin typeface="Spoqa Han Sans"/>
            </a:endParaRPr>
          </a:p>
          <a:p>
            <a:r>
              <a:rPr lang="ko-KR" altLang="en-US" sz="2000" b="1" dirty="0">
                <a:latin typeface="Spoqa Han Sans"/>
              </a:rPr>
              <a:t>따라서 성능을 끌어올리기 위해서 이 박스 위치를 교정해주는 부분을 </a:t>
            </a:r>
            <a:r>
              <a:rPr lang="en-US" altLang="ko-KR" sz="2000" b="1" dirty="0">
                <a:latin typeface="Spoqa Han Sans"/>
              </a:rPr>
              <a:t>Bounding Box Regression</a:t>
            </a:r>
            <a:r>
              <a:rPr lang="ko-KR" altLang="en-US" sz="2000" b="1" dirty="0">
                <a:latin typeface="Spoqa Han Sans"/>
              </a:rPr>
              <a:t>이라 합니다</a:t>
            </a:r>
            <a:r>
              <a:rPr lang="en-US" altLang="ko-KR" sz="2000" b="1" dirty="0">
                <a:latin typeface="Spoqa Han Sans"/>
              </a:rPr>
              <a:t>.</a:t>
            </a:r>
            <a:endParaRPr lang="en-US" altLang="ko-KR" sz="2000" b="1" i="0" dirty="0">
              <a:effectLst/>
              <a:latin typeface="Spoqa Han Sans"/>
            </a:endParaRPr>
          </a:p>
        </p:txBody>
      </p:sp>
      <p:pic>
        <p:nvPicPr>
          <p:cNvPr id="2050" name="Picture 2" descr="20170525 Research seminar - Google Slides 2017-05-26 11-57-37">
            <a:extLst>
              <a:ext uri="{FF2B5EF4-FFF2-40B4-BE49-F238E27FC236}">
                <a16:creationId xmlns:a16="http://schemas.microsoft.com/office/drawing/2014/main" id="{EEB2125E-9EF1-48C3-ACE3-CC6D822555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65358" y="1371906"/>
            <a:ext cx="4861284" cy="2386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9133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 Bounding Box Regression</a:t>
            </a: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07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5EA5777-5B4F-4C5A-9747-3F85AE8BA6A3}"/>
              </a:ext>
            </a:extLst>
          </p:cNvPr>
          <p:cNvSpPr/>
          <p:nvPr/>
        </p:nvSpPr>
        <p:spPr>
          <a:xfrm>
            <a:off x="1265695" y="1510494"/>
            <a:ext cx="765180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poqa Han Sans"/>
                <a:ea typeface="맑은 고딕" panose="020B0503020000020004" pitchFamily="50" charset="-127"/>
                <a:cs typeface="+mn-cs"/>
              </a:rPr>
              <a:t>먼저 하나의 박스를 다음과 같이 표기할 수 있습니다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poqa Han Sans"/>
                <a:ea typeface="맑은 고딕" panose="020B0503020000020004" pitchFamily="50" charset="-127"/>
                <a:cs typeface="+mn-cs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poqa Han Sans"/>
                <a:ea typeface="맑은 고딕" panose="020B0503020000020004" pitchFamily="50" charset="-127"/>
                <a:cs typeface="+mn-cs"/>
              </a:rPr>
              <a:t>여기서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poqa Han Sans"/>
                <a:ea typeface="맑은 고딕" panose="020B0503020000020004" pitchFamily="50" charset="-127"/>
                <a:cs typeface="+mn-cs"/>
              </a:rPr>
              <a:t>x, y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poqa Han Sans"/>
                <a:ea typeface="맑은 고딕" panose="020B0503020000020004" pitchFamily="50" charset="-127"/>
                <a:cs typeface="+mn-cs"/>
              </a:rPr>
              <a:t>는 이미지의 중심점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poqa Han Sans"/>
                <a:ea typeface="맑은 고딕" panose="020B0503020000020004" pitchFamily="50" charset="-127"/>
                <a:cs typeface="+mn-cs"/>
              </a:rPr>
              <a:t>, w, h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poqa Han Sans"/>
                <a:ea typeface="맑은 고딕" panose="020B0503020000020004" pitchFamily="50" charset="-127"/>
                <a:cs typeface="+mn-cs"/>
              </a:rPr>
              <a:t>는 각각 너비와 높이입니다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poqa Han Sans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F11D384-20B2-441E-B2E9-120334DF8C2E}"/>
              </a:ext>
            </a:extLst>
          </p:cNvPr>
          <p:cNvSpPr/>
          <p:nvPr/>
        </p:nvSpPr>
        <p:spPr>
          <a:xfrm>
            <a:off x="1157206" y="4165275"/>
            <a:ext cx="825524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poqa Han Sans"/>
                <a:ea typeface="맑은 고딕" panose="020B0503020000020004" pitchFamily="50" charset="-127"/>
                <a:cs typeface="+mn-cs"/>
              </a:rPr>
              <a:t>Ground Truth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poqa Han Sans"/>
                <a:ea typeface="맑은 고딕" panose="020B0503020000020004" pitchFamily="50" charset="-127"/>
                <a:cs typeface="+mn-cs"/>
              </a:rPr>
              <a:t>에 해당하는 박스도 다음과 같이 표기할 수 있습니다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Spoqa Han Sans"/>
                <a:ea typeface="맑은 고딕" panose="020B0503020000020004" pitchFamily="50" charset="-127"/>
                <a:cs typeface="+mn-cs"/>
              </a:rPr>
              <a:t>.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CD7E0D8-BF20-485E-AC7D-04499C4B8B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023" y="2607306"/>
            <a:ext cx="2457450" cy="60007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47D243B-4D06-4574-9F89-366F7D5AA6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598" y="5377519"/>
            <a:ext cx="2428875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3392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 Bounding Box Regression</a:t>
            </a: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07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206B224-ED71-45DB-B006-5FBB48EE7772}"/>
              </a:ext>
            </a:extLst>
          </p:cNvPr>
          <p:cNvSpPr/>
          <p:nvPr/>
        </p:nvSpPr>
        <p:spPr>
          <a:xfrm>
            <a:off x="893736" y="1678780"/>
            <a:ext cx="9659614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latin typeface="Spoqa Han Sans"/>
              </a:rPr>
              <a:t>우리의 목표는 </a:t>
            </a:r>
            <a:r>
              <a:rPr lang="en-US" altLang="ko-KR" sz="2000" b="1" dirty="0">
                <a:latin typeface="Spoqa Han Sans"/>
              </a:rPr>
              <a:t>P</a:t>
            </a:r>
            <a:r>
              <a:rPr lang="ko-KR" altLang="en-US" sz="2000" b="1" dirty="0">
                <a:latin typeface="Spoqa Han Sans"/>
              </a:rPr>
              <a:t>에 해당하는 박스를 최대한 </a:t>
            </a:r>
            <a:r>
              <a:rPr lang="en-US" altLang="ko-KR" sz="2000" b="1" dirty="0">
                <a:latin typeface="Spoqa Han Sans"/>
              </a:rPr>
              <a:t>G</a:t>
            </a:r>
            <a:r>
              <a:rPr lang="ko-KR" altLang="en-US" sz="2000" b="1" dirty="0">
                <a:latin typeface="Spoqa Han Sans"/>
              </a:rPr>
              <a:t>에 가깝도록 이동시키는 함수를 학습시키는 것입니다</a:t>
            </a:r>
            <a:r>
              <a:rPr lang="en-US" altLang="ko-KR" sz="2000" b="1" dirty="0">
                <a:latin typeface="Spoqa Han Sans"/>
              </a:rPr>
              <a:t>.</a:t>
            </a:r>
          </a:p>
          <a:p>
            <a:endParaRPr lang="en-US" altLang="ko-KR" sz="2000" b="1" dirty="0">
              <a:latin typeface="Spoqa Han Sans"/>
            </a:endParaRPr>
          </a:p>
          <a:p>
            <a:r>
              <a:rPr lang="ko-KR" altLang="en-US" sz="2000" b="1" dirty="0">
                <a:latin typeface="Spoqa Han Sans"/>
              </a:rPr>
              <a:t>박스가 인풋으로 들어왔을 때</a:t>
            </a:r>
            <a:r>
              <a:rPr lang="en-US" altLang="ko-KR" sz="2000" b="1" dirty="0">
                <a:latin typeface="Spoqa Han Sans"/>
              </a:rPr>
              <a:t>, x, y, w, h</a:t>
            </a:r>
            <a:r>
              <a:rPr lang="ko-KR" altLang="en-US" sz="2000" b="1" dirty="0">
                <a:latin typeface="Spoqa Han Sans"/>
              </a:rPr>
              <a:t>를 각각 이동 시켜주는 함수들을 표현해보면 다음과 같습니다</a:t>
            </a:r>
            <a:r>
              <a:rPr lang="en-US" altLang="ko-KR" sz="2000" b="1" dirty="0">
                <a:latin typeface="Spoqa Han Sans"/>
              </a:rPr>
              <a:t>.</a:t>
            </a:r>
            <a:endParaRPr lang="en-US" altLang="ko-KR" sz="2000" b="1" i="0" dirty="0">
              <a:effectLst/>
              <a:latin typeface="Spoqa Han Sans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C4AB3D6-53C0-4C8D-B623-34FC0C5FB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590" y="3794976"/>
            <a:ext cx="3933825" cy="47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6058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 Bounding Box Regression</a:t>
            </a: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07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24065B6-7DF4-4993-949D-634AD525A52C}"/>
              </a:ext>
            </a:extLst>
          </p:cNvPr>
          <p:cNvSpPr/>
          <p:nvPr/>
        </p:nvSpPr>
        <p:spPr>
          <a:xfrm>
            <a:off x="1157206" y="1674674"/>
            <a:ext cx="1005048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이 때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, x, y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는 점이기 때문에 이미지의 크기에 상관없이 위치만 이동시켜주면 됩니다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.</a:t>
            </a:r>
          </a:p>
          <a:p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반면에 너비와 높이는 이미지의 크기에 비례하여 조정을 시켜주어야 합니다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.</a:t>
            </a:r>
          </a:p>
          <a:p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이러한 특성을 반영하여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P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를 이동시키는 함수의 식을 짜보면 다음과 같습니다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.</a:t>
            </a:r>
            <a:endParaRPr lang="en-US" altLang="ko-KR" sz="2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Spoqa Han San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5A8349F-7B94-4676-BFE9-CE6AE0331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3745" y="2936433"/>
            <a:ext cx="2343150" cy="188595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1FAB2D0-829A-4785-8738-A9CD8BAB0464}"/>
              </a:ext>
            </a:extLst>
          </p:cNvPr>
          <p:cNvSpPr/>
          <p:nvPr/>
        </p:nvSpPr>
        <p:spPr>
          <a:xfrm>
            <a:off x="1157206" y="5708826"/>
            <a:ext cx="58369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G hat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들은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G(Ground Truth)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와 최대한 가까워질 변수</a:t>
            </a:r>
            <a:endParaRPr lang="ko-KR" altLang="en-US" sz="2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18613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 Bounding Box Regression</a:t>
            </a: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07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14AE067-3FB0-4B12-83E2-2260795E97F4}"/>
              </a:ext>
            </a:extLst>
          </p:cNvPr>
          <p:cNvSpPr/>
          <p:nvPr/>
        </p:nvSpPr>
        <p:spPr>
          <a:xfrm>
            <a:off x="1157206" y="1678780"/>
            <a:ext cx="9991763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latin typeface="Spoqa Han Sans"/>
              </a:rPr>
              <a:t>우리가 학습을 통해서 얻고자 하는 함수는 저 </a:t>
            </a:r>
            <a:r>
              <a:rPr lang="en-US" altLang="ko-KR" sz="2000" b="1" dirty="0">
                <a:latin typeface="Spoqa Han Sans"/>
              </a:rPr>
              <a:t>d </a:t>
            </a:r>
            <a:r>
              <a:rPr lang="ko-KR" altLang="en-US" sz="2000" b="1" dirty="0">
                <a:latin typeface="Spoqa Han Sans"/>
              </a:rPr>
              <a:t>함수입니다</a:t>
            </a:r>
            <a:r>
              <a:rPr lang="en-US" altLang="ko-KR" sz="2000" b="1" dirty="0">
                <a:latin typeface="Spoqa Han Sans"/>
              </a:rPr>
              <a:t>.</a:t>
            </a:r>
          </a:p>
          <a:p>
            <a:r>
              <a:rPr lang="ko-KR" altLang="en-US" sz="2000" b="1" dirty="0">
                <a:latin typeface="Spoqa Han Sans"/>
              </a:rPr>
              <a:t>이 </a:t>
            </a:r>
            <a:r>
              <a:rPr lang="en-US" altLang="ko-KR" sz="2000" b="1" dirty="0">
                <a:latin typeface="Spoqa Han Sans"/>
              </a:rPr>
              <a:t>d </a:t>
            </a:r>
            <a:r>
              <a:rPr lang="ko-KR" altLang="en-US" sz="2000" b="1" dirty="0">
                <a:latin typeface="Spoqa Han Sans"/>
              </a:rPr>
              <a:t>함수를 구하기 위해서 앞서 </a:t>
            </a:r>
            <a:r>
              <a:rPr lang="en-US" altLang="ko-KR" sz="2000" b="1" dirty="0">
                <a:latin typeface="Spoqa Han Sans"/>
              </a:rPr>
              <a:t>CNN</a:t>
            </a:r>
            <a:r>
              <a:rPr lang="ko-KR" altLang="en-US" sz="2000" b="1" dirty="0">
                <a:latin typeface="Spoqa Han Sans"/>
              </a:rPr>
              <a:t>을 통과할 때 </a:t>
            </a:r>
            <a:r>
              <a:rPr lang="en-US" altLang="ko-KR" sz="2000" b="1" dirty="0">
                <a:latin typeface="Spoqa Han Sans"/>
              </a:rPr>
              <a:t>pool5 </a:t>
            </a:r>
            <a:r>
              <a:rPr lang="ko-KR" altLang="en-US" sz="2000" b="1" dirty="0">
                <a:latin typeface="Spoqa Han Sans"/>
              </a:rPr>
              <a:t>레이어에서 얻어낸 특징 벡터를 사용합니다</a:t>
            </a:r>
            <a:r>
              <a:rPr lang="en-US" altLang="ko-KR" sz="2000" b="1" dirty="0">
                <a:latin typeface="Spoqa Han Sans"/>
              </a:rPr>
              <a:t>. </a:t>
            </a:r>
          </a:p>
          <a:p>
            <a:r>
              <a:rPr lang="ko-KR" altLang="en-US" sz="2000" b="1" dirty="0">
                <a:latin typeface="Spoqa Han Sans"/>
              </a:rPr>
              <a:t>그리고 함수에 학습 가능한 웨이트 벡터를 주어 계산합니다</a:t>
            </a:r>
            <a:r>
              <a:rPr lang="en-US" altLang="ko-KR" sz="2000" b="1" dirty="0">
                <a:latin typeface="Spoqa Han Sans"/>
              </a:rPr>
              <a:t>.</a:t>
            </a:r>
          </a:p>
          <a:p>
            <a:r>
              <a:rPr lang="ko-KR" altLang="en-US" sz="2000" b="1" dirty="0">
                <a:latin typeface="Spoqa Han Sans"/>
              </a:rPr>
              <a:t>이를 식으로 나타내면 아래와 같습니다</a:t>
            </a:r>
            <a:r>
              <a:rPr lang="en-US" altLang="ko-KR" sz="2000" b="1" dirty="0">
                <a:latin typeface="Spoqa Han Sans"/>
              </a:rPr>
              <a:t>. </a:t>
            </a:r>
            <a:endParaRPr lang="en-US" altLang="ko-KR" sz="2000" b="1" i="0" dirty="0">
              <a:effectLst/>
              <a:latin typeface="Spoqa Han San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6075B25-028D-449C-AECA-F41468DF7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874" y="3995872"/>
            <a:ext cx="2343150" cy="59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2331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 Bounding Box Regression</a:t>
            </a: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07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A19C308-C145-452D-92F8-5A20B55733C0}"/>
              </a:ext>
            </a:extLst>
          </p:cNvPr>
          <p:cNvSpPr/>
          <p:nvPr/>
        </p:nvSpPr>
        <p:spPr>
          <a:xfrm>
            <a:off x="1157206" y="1835199"/>
            <a:ext cx="984915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latin typeface="Spoqa Han Sans"/>
              </a:rPr>
              <a:t>이제 웨이트를 학습시킬 로스 함수를 세워보면 다음과 같습니다</a:t>
            </a:r>
            <a:r>
              <a:rPr lang="en-US" altLang="ko-KR" sz="2000" b="1" dirty="0">
                <a:latin typeface="Spoqa Han Sans"/>
              </a:rPr>
              <a:t>.</a:t>
            </a:r>
          </a:p>
          <a:p>
            <a:r>
              <a:rPr lang="ko-KR" altLang="en-US" sz="2000" b="1" dirty="0">
                <a:latin typeface="Spoqa Han Sans"/>
              </a:rPr>
              <a:t>일반적인 </a:t>
            </a:r>
            <a:r>
              <a:rPr lang="en-US" altLang="ko-KR" sz="2000" b="1" dirty="0">
                <a:latin typeface="Spoqa Han Sans"/>
              </a:rPr>
              <a:t>MSE </a:t>
            </a:r>
            <a:r>
              <a:rPr lang="ko-KR" altLang="en-US" sz="2000" b="1" dirty="0">
                <a:latin typeface="Spoqa Han Sans"/>
              </a:rPr>
              <a:t>에러 함수에 </a:t>
            </a:r>
            <a:r>
              <a:rPr lang="en-US" altLang="ko-KR" sz="2000" b="1" dirty="0">
                <a:latin typeface="Spoqa Han Sans"/>
              </a:rPr>
              <a:t>L2 normalization</a:t>
            </a:r>
            <a:r>
              <a:rPr lang="ko-KR" altLang="en-US" sz="2000" b="1" dirty="0">
                <a:latin typeface="Spoqa Han Sans"/>
              </a:rPr>
              <a:t>을 추가한 형태입니다</a:t>
            </a:r>
            <a:r>
              <a:rPr lang="en-US" altLang="ko-KR" sz="2000" b="1" dirty="0">
                <a:latin typeface="Spoqa Han Sans"/>
              </a:rPr>
              <a:t>.</a:t>
            </a:r>
          </a:p>
          <a:p>
            <a:r>
              <a:rPr lang="ko-KR" altLang="en-US" sz="2000" b="1" dirty="0">
                <a:latin typeface="Spoqa Han Sans"/>
              </a:rPr>
              <a:t>논문에서는 람다를 </a:t>
            </a:r>
            <a:r>
              <a:rPr lang="en-US" altLang="ko-KR" sz="2000" b="1" dirty="0">
                <a:latin typeface="Spoqa Han Sans"/>
              </a:rPr>
              <a:t>1000</a:t>
            </a:r>
            <a:r>
              <a:rPr lang="ko-KR" altLang="en-US" sz="2000" b="1" dirty="0">
                <a:latin typeface="Spoqa Han Sans"/>
              </a:rPr>
              <a:t>으로 설정하였습니다</a:t>
            </a:r>
            <a:r>
              <a:rPr lang="en-US" altLang="ko-KR" sz="2000" b="1" dirty="0">
                <a:latin typeface="Spoqa Han Sans"/>
              </a:rPr>
              <a:t>.</a:t>
            </a:r>
            <a:endParaRPr lang="en-US" altLang="ko-KR" sz="2000" b="1" i="0" dirty="0">
              <a:effectLst/>
              <a:latin typeface="Spoqa Han Sans"/>
            </a:endParaRPr>
          </a:p>
        </p:txBody>
      </p:sp>
      <p:pic>
        <p:nvPicPr>
          <p:cNvPr id="17410" name="Picture 2">
            <a:extLst>
              <a:ext uri="{FF2B5EF4-FFF2-40B4-BE49-F238E27FC236}">
                <a16:creationId xmlns:a16="http://schemas.microsoft.com/office/drawing/2014/main" id="{92EBC171-3981-47D0-9C3B-8524F119B7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206" y="3335842"/>
            <a:ext cx="6096000" cy="1000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3F2B6B5E-2960-4221-BF5F-BC89F6DA70DF}"/>
              </a:ext>
            </a:extLst>
          </p:cNvPr>
          <p:cNvSpPr/>
          <p:nvPr/>
        </p:nvSpPr>
        <p:spPr>
          <a:xfrm>
            <a:off x="904765" y="4821658"/>
            <a:ext cx="1054757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b="1" dirty="0">
                <a:latin typeface="Noto Sans"/>
              </a:rPr>
              <a:t>시그마</a:t>
            </a:r>
            <a:r>
              <a:rPr lang="en-US" altLang="ko-KR" sz="2000" b="1" dirty="0">
                <a:latin typeface="Noto Sans"/>
              </a:rPr>
              <a:t>(Sigma) </a:t>
            </a:r>
            <a:r>
              <a:rPr lang="ko-KR" altLang="en-US" sz="2000" b="1" dirty="0" err="1">
                <a:latin typeface="Noto Sans"/>
              </a:rPr>
              <a:t>안에있는</a:t>
            </a:r>
            <a:r>
              <a:rPr lang="ko-KR" altLang="en-US" sz="2000" b="1" dirty="0">
                <a:latin typeface="Noto Sans"/>
              </a:rPr>
              <a:t> 식이 </a:t>
            </a:r>
            <a:r>
              <a:rPr lang="en-US" altLang="ko-KR" sz="2000" b="1" dirty="0">
                <a:latin typeface="Noto Sans"/>
              </a:rPr>
              <a:t>Loss Function</a:t>
            </a:r>
            <a:r>
              <a:rPr lang="ko-KR" altLang="en-US" sz="2000" b="1" dirty="0">
                <a:latin typeface="Noto Sans"/>
              </a:rPr>
              <a:t>입니다</a:t>
            </a:r>
            <a:r>
              <a:rPr lang="en-US" altLang="ko-KR" sz="2000" b="1" dirty="0">
                <a:latin typeface="Noto Sans"/>
              </a:rPr>
              <a:t>.</a:t>
            </a:r>
          </a:p>
          <a:p>
            <a:pPr algn="ctr"/>
            <a:r>
              <a:rPr lang="en-US" altLang="ko-KR" sz="2000" b="1" u="sng" dirty="0">
                <a:latin typeface="Noto Sans"/>
              </a:rPr>
              <a:t>t</a:t>
            </a:r>
            <a:r>
              <a:rPr lang="ko-KR" altLang="en-US" sz="2000" b="1" u="sng" dirty="0">
                <a:latin typeface="Noto Sans"/>
              </a:rPr>
              <a:t>와 </a:t>
            </a:r>
            <a:r>
              <a:rPr lang="en-US" altLang="ko-KR" sz="2000" b="1" u="sng" dirty="0">
                <a:latin typeface="Noto Sans"/>
              </a:rPr>
              <a:t>d</a:t>
            </a:r>
            <a:r>
              <a:rPr lang="ko-KR" altLang="en-US" sz="2000" b="1" u="sng" dirty="0">
                <a:latin typeface="Noto Sans"/>
              </a:rPr>
              <a:t>의 차이인 </a:t>
            </a:r>
            <a:r>
              <a:rPr lang="en-US" altLang="ko-KR" sz="2000" b="1" u="sng" dirty="0">
                <a:latin typeface="Noto Sans"/>
              </a:rPr>
              <a:t>Loss</a:t>
            </a:r>
            <a:r>
              <a:rPr lang="ko-KR" altLang="en-US" sz="2000" b="1" u="sng" dirty="0">
                <a:latin typeface="Noto Sans"/>
              </a:rPr>
              <a:t>를 </a:t>
            </a:r>
            <a:r>
              <a:rPr lang="ko-KR" altLang="en-US" sz="2000" b="1" u="sng" dirty="0" err="1">
                <a:latin typeface="Noto Sans"/>
              </a:rPr>
              <a:t>줄여나가는</a:t>
            </a:r>
            <a:r>
              <a:rPr lang="ko-KR" altLang="en-US" sz="2000" b="1" u="sng" dirty="0">
                <a:latin typeface="Noto Sans"/>
              </a:rPr>
              <a:t> 방향으로 학습 하는 것이</a:t>
            </a:r>
            <a:endParaRPr lang="ko-KR" altLang="en-US" sz="2000" b="1" dirty="0">
              <a:latin typeface="Noto Sans"/>
            </a:endParaRPr>
          </a:p>
          <a:p>
            <a:pPr algn="ctr"/>
            <a:r>
              <a:rPr lang="en-US" altLang="ko-KR" sz="2000" b="1" u="sng" dirty="0">
                <a:latin typeface="Noto Sans"/>
              </a:rPr>
              <a:t>Bounding Box Regression </a:t>
            </a:r>
            <a:r>
              <a:rPr lang="ko-KR" altLang="en-US" sz="2000" b="1" u="sng" dirty="0">
                <a:latin typeface="Noto Sans"/>
              </a:rPr>
              <a:t>수식의 목표입니다</a:t>
            </a:r>
            <a:r>
              <a:rPr lang="en-US" altLang="ko-KR" sz="2000" b="1" u="sng" dirty="0">
                <a:latin typeface="Noto Sans"/>
              </a:rPr>
              <a:t>.</a:t>
            </a:r>
            <a:endParaRPr lang="ko-KR" altLang="en-US" sz="2000" b="1" i="0" dirty="0">
              <a:effectLst/>
              <a:latin typeface="Noto Sans"/>
            </a:endParaRPr>
          </a:p>
        </p:txBody>
      </p:sp>
    </p:spTree>
    <p:extLst>
      <p:ext uri="{BB962C8B-B14F-4D97-AF65-F5344CB8AC3E}">
        <p14:creationId xmlns:p14="http://schemas.microsoft.com/office/powerpoint/2010/main" val="33657290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 Bounding Box Regression</a:t>
            </a: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07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D4CB1D8-5F40-4714-A23C-9269CDEF27CC}"/>
              </a:ext>
            </a:extLst>
          </p:cNvPr>
          <p:cNvSpPr/>
          <p:nvPr/>
        </p:nvSpPr>
        <p:spPr>
          <a:xfrm>
            <a:off x="986724" y="1678780"/>
            <a:ext cx="94780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>
                <a:latin typeface="Spoqa Han Sans"/>
              </a:rPr>
              <a:t>여기서 </a:t>
            </a:r>
            <a:r>
              <a:rPr lang="en-US" altLang="ko-KR" b="1" dirty="0">
                <a:latin typeface="Spoqa Han Sans"/>
              </a:rPr>
              <a:t>t</a:t>
            </a:r>
            <a:r>
              <a:rPr lang="ko-KR" altLang="en-US" b="1" dirty="0">
                <a:latin typeface="Spoqa Han Sans"/>
              </a:rPr>
              <a:t>는 </a:t>
            </a:r>
            <a:r>
              <a:rPr lang="en-US" altLang="ko-KR" b="1" dirty="0">
                <a:latin typeface="Spoqa Han Sans"/>
              </a:rPr>
              <a:t>P</a:t>
            </a:r>
            <a:r>
              <a:rPr lang="ko-KR" altLang="en-US" b="1" dirty="0">
                <a:latin typeface="Spoqa Han Sans"/>
              </a:rPr>
              <a:t>를 </a:t>
            </a:r>
            <a:r>
              <a:rPr lang="en-US" altLang="ko-KR" b="1" dirty="0">
                <a:latin typeface="Spoqa Han Sans"/>
              </a:rPr>
              <a:t>G</a:t>
            </a:r>
            <a:r>
              <a:rPr lang="ko-KR" altLang="en-US" b="1" dirty="0">
                <a:latin typeface="Spoqa Han Sans"/>
              </a:rPr>
              <a:t>로 이동시키기 위해서 필요한 </a:t>
            </a:r>
            <a:r>
              <a:rPr lang="ko-KR" altLang="en-US" b="1" dirty="0" err="1">
                <a:latin typeface="Spoqa Han Sans"/>
              </a:rPr>
              <a:t>이동량을</a:t>
            </a:r>
            <a:r>
              <a:rPr lang="ko-KR" altLang="en-US" b="1" dirty="0">
                <a:latin typeface="Spoqa Han Sans"/>
              </a:rPr>
              <a:t> 의미하며</a:t>
            </a:r>
            <a:r>
              <a:rPr lang="en-US" altLang="ko-KR" b="1" dirty="0">
                <a:latin typeface="Spoqa Han Sans"/>
              </a:rPr>
              <a:t>,</a:t>
            </a:r>
            <a:r>
              <a:rPr lang="ko-KR" altLang="en-US" b="1" dirty="0">
                <a:latin typeface="Spoqa Han Sans"/>
              </a:rPr>
              <a:t> </a:t>
            </a:r>
            <a:endParaRPr lang="en-US" altLang="ko-KR" b="1" dirty="0">
              <a:latin typeface="Spoqa Han Sans"/>
            </a:endParaRPr>
          </a:p>
          <a:p>
            <a:r>
              <a:rPr lang="ko-KR" altLang="en-US" b="1" dirty="0">
                <a:latin typeface="Spoqa Han Sans"/>
              </a:rPr>
              <a:t>식으로 나타내면 아래와 같습니다</a:t>
            </a:r>
            <a:r>
              <a:rPr lang="en-US" altLang="ko-KR" b="1" dirty="0">
                <a:latin typeface="Spoqa Han Sans"/>
              </a:rPr>
              <a:t>.</a:t>
            </a:r>
            <a:endParaRPr lang="ko-KR" altLang="en-US" b="1" dirty="0"/>
          </a:p>
        </p:txBody>
      </p:sp>
      <p:pic>
        <p:nvPicPr>
          <p:cNvPr id="23554" name="Picture 2">
            <a:extLst>
              <a:ext uri="{FF2B5EF4-FFF2-40B4-BE49-F238E27FC236}">
                <a16:creationId xmlns:a16="http://schemas.microsoft.com/office/drawing/2014/main" id="{3F052461-6F87-4078-8882-0E208CA6A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776" y="2479675"/>
            <a:ext cx="3943350" cy="2762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9D4595C4-3BC6-4DB0-AE00-E0AC17D7FF94}"/>
              </a:ext>
            </a:extLst>
          </p:cNvPr>
          <p:cNvSpPr/>
          <p:nvPr/>
        </p:nvSpPr>
        <p:spPr>
          <a:xfrm>
            <a:off x="986724" y="5396489"/>
            <a:ext cx="995436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정리를 해보면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CNN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을 통과하여 추출된 벡터와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x, y, w, h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를 조정하는 함수의 웨이트를 곱해서 </a:t>
            </a:r>
            <a:r>
              <a:rPr lang="ko-KR" altLang="en-US" sz="20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바운딩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 박스를 조정해주는 선형 회귀를 학습시키는 것입니다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poqa Han Sans"/>
              </a:rPr>
              <a:t>.</a:t>
            </a:r>
            <a:endParaRPr lang="ko-KR" altLang="en-US" sz="2000" b="1" dirty="0">
              <a:solidFill>
                <a:schemeClr val="tx1">
                  <a:lumMod val="95000"/>
                  <a:lumOff val="5000"/>
                </a:schemeClr>
              </a:solidFill>
              <a:latin typeface="Spoqa Han Sans"/>
            </a:endParaRPr>
          </a:p>
        </p:txBody>
      </p:sp>
    </p:spTree>
    <p:extLst>
      <p:ext uri="{BB962C8B-B14F-4D97-AF65-F5344CB8AC3E}">
        <p14:creationId xmlns:p14="http://schemas.microsoft.com/office/powerpoint/2010/main" val="4995847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63500" dir="2700000" algn="tl" rotWithShape="0">
                    <a:srgbClr val="43B4C4"/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R-CNN </a:t>
            </a:r>
            <a:r>
              <a:rPr kumimoji="0" lang="ko-KR" altLang="en-US" sz="4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63500" dir="2700000" algn="tl" rotWithShape="0">
                    <a:srgbClr val="43B4C4"/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단점</a:t>
            </a:r>
            <a:endParaRPr kumimoji="0" lang="en-US" altLang="ko-KR" sz="4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63500" dir="2700000" algn="tl" rotWithShape="0">
                  <a:srgbClr val="43B4C4"/>
                </a:outerShdw>
              </a:effectLst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08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31D05DB-C8DB-492B-8C2E-EDBDA0271DF9}"/>
              </a:ext>
            </a:extLst>
          </p:cNvPr>
          <p:cNvSpPr/>
          <p:nvPr/>
        </p:nvSpPr>
        <p:spPr>
          <a:xfrm>
            <a:off x="975638" y="1678780"/>
            <a:ext cx="16225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/>
                <a:ea typeface="맑은 고딕" panose="020B0503020000020004" pitchFamily="50" charset="-127"/>
                <a:cs typeface="+mn-cs"/>
              </a:rPr>
              <a:t>1. 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/>
                <a:ea typeface="맑은 고딕" panose="020B0503020000020004" pitchFamily="50" charset="-127"/>
                <a:cs typeface="+mn-cs"/>
              </a:rPr>
              <a:t>오래 걸린다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Noto Sans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8C5BCA7-F2A3-4177-AEBE-0E2F63769A26}"/>
              </a:ext>
            </a:extLst>
          </p:cNvPr>
          <p:cNvSpPr/>
          <p:nvPr/>
        </p:nvSpPr>
        <p:spPr>
          <a:xfrm>
            <a:off x="1002088" y="2413337"/>
            <a:ext cx="1035660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Noto Sans"/>
                <a:ea typeface="맑은 고딕" panose="020B0503020000020004" pitchFamily="50" charset="-127"/>
                <a:cs typeface="+mn-cs"/>
              </a:rPr>
              <a:t>Selective Search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Noto Sans"/>
                <a:ea typeface="맑은 고딕" panose="020B0503020000020004" pitchFamily="50" charset="-127"/>
                <a:cs typeface="+mn-cs"/>
              </a:rPr>
              <a:t>에서 뽑아낸 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Noto Sans"/>
                <a:ea typeface="맑은 고딕" panose="020B0503020000020004" pitchFamily="50" charset="-127"/>
                <a:cs typeface="+mn-cs"/>
              </a:rPr>
              <a:t>2000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Noto Sans"/>
                <a:ea typeface="맑은 고딕" panose="020B0503020000020004" pitchFamily="50" charset="-127"/>
                <a:cs typeface="+mn-cs"/>
              </a:rPr>
              <a:t>개의 영역 이미지들에 대해서 모두 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Noto Sans"/>
                <a:ea typeface="맑은 고딕" panose="020B0503020000020004" pitchFamily="50" charset="-127"/>
                <a:cs typeface="+mn-cs"/>
              </a:rPr>
              <a:t>CNN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Noto Sans"/>
                <a:ea typeface="맑은 고딕" panose="020B0503020000020004" pitchFamily="50" charset="-127"/>
                <a:cs typeface="+mn-cs"/>
              </a:rPr>
              <a:t>모델에 넣기 때문</a:t>
            </a:r>
            <a:endParaRPr kumimoji="0" lang="en-US" altLang="ko-KR" sz="20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Noto Sans"/>
              <a:ea typeface="맑은 고딕" panose="020B0503020000020004" pitchFamily="50" charset="-127"/>
              <a:cs typeface="+mn-cs"/>
            </a:endParaRPr>
          </a:p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Noto Sans"/>
                <a:ea typeface="맑은 고딕" panose="020B0503020000020004" pitchFamily="50" charset="-127"/>
                <a:cs typeface="+mn-cs"/>
              </a:rPr>
              <a:t> </a:t>
            </a:r>
          </a:p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Noto Sans"/>
                <a:ea typeface="맑은 고딕" panose="020B0503020000020004" pitchFamily="50" charset="-127"/>
                <a:cs typeface="+mn-cs"/>
              </a:rPr>
              <a:t>그리고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Noto Sans"/>
                <a:ea typeface="맑은 고딕" panose="020B0503020000020004" pitchFamily="50" charset="-127"/>
                <a:cs typeface="+mn-cs"/>
              </a:rPr>
              <a:t>Region Proposal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Noto Sans"/>
                <a:ea typeface="맑은 고딕" panose="020B0503020000020004" pitchFamily="50" charset="-127"/>
                <a:cs typeface="+mn-cs"/>
              </a:rPr>
              <a:t>에 사용되는 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Noto Sans"/>
                <a:ea typeface="맑은 고딕" panose="020B0503020000020004" pitchFamily="50" charset="-127"/>
                <a:cs typeface="+mn-cs"/>
              </a:rPr>
              <a:t>Selective Search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Noto Sans"/>
                <a:ea typeface="맑은 고딕" panose="020B0503020000020004" pitchFamily="50" charset="-127"/>
                <a:cs typeface="+mn-cs"/>
              </a:rPr>
              <a:t>가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Noto Sans"/>
                <a:ea typeface="맑은 고딕" panose="020B0503020000020004" pitchFamily="50" charset="-127"/>
                <a:cs typeface="+mn-cs"/>
              </a:rPr>
              <a:t>CPU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Noto Sans"/>
                <a:ea typeface="맑은 고딕" panose="020B0503020000020004" pitchFamily="50" charset="-127"/>
                <a:cs typeface="+mn-cs"/>
              </a:rPr>
              <a:t>를 사용하는 알고리즘인 이유도</a:t>
            </a:r>
          </a:p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Noto Sans"/>
                <a:ea typeface="맑은 고딕" panose="020B0503020000020004" pitchFamily="50" charset="-127"/>
                <a:cs typeface="+mn-cs"/>
              </a:rPr>
              <a:t>오래 걸리는 이유 중에 하나입니다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Noto Sans"/>
                <a:ea typeface="맑은 고딕" panose="020B0503020000020004" pitchFamily="50" charset="-127"/>
                <a:cs typeface="+mn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134764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63500" dir="2700000" algn="tl" rotWithShape="0">
                    <a:srgbClr val="43B4C4"/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R-CNN </a:t>
            </a:r>
            <a:r>
              <a:rPr kumimoji="0" lang="ko-KR" altLang="en-US" sz="4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63500" dir="2700000" algn="tl" rotWithShape="0">
                    <a:srgbClr val="43B4C4"/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단점</a:t>
            </a:r>
            <a:endParaRPr kumimoji="0" lang="en-US" altLang="ko-KR" sz="4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63500" dir="2700000" algn="tl" rotWithShape="0">
                  <a:srgbClr val="43B4C4"/>
                </a:outerShdw>
              </a:effectLst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08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31D05DB-C8DB-492B-8C2E-EDBDA0271DF9}"/>
              </a:ext>
            </a:extLst>
          </p:cNvPr>
          <p:cNvSpPr/>
          <p:nvPr/>
        </p:nvSpPr>
        <p:spPr>
          <a:xfrm>
            <a:off x="1002088" y="1678780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/>
              <a:t>2. </a:t>
            </a:r>
            <a:r>
              <a:rPr lang="ko-KR" altLang="en-US" b="1" dirty="0"/>
              <a:t>복잡하다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E183FD8-E3C7-4989-8A50-1EE4CE29BC45}"/>
              </a:ext>
            </a:extLst>
          </p:cNvPr>
          <p:cNvSpPr/>
          <p:nvPr/>
        </p:nvSpPr>
        <p:spPr>
          <a:xfrm>
            <a:off x="917196" y="2533092"/>
            <a:ext cx="993815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R-CNN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은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Multi-Stage Training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을 수행하며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,CNN, SVM, 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그리고 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Bounding Box Regression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까지 총 </a:t>
            </a:r>
            <a:r>
              <a:rPr lang="ko-KR" altLang="en-US" sz="2000" b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세 가지의 모델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을 필요로 하는 복잡한 구조입니다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.</a:t>
            </a:r>
            <a:endParaRPr lang="en-US" altLang="ko-KR" sz="2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Noto Sans"/>
            </a:endParaRPr>
          </a:p>
        </p:txBody>
      </p:sp>
    </p:spTree>
    <p:extLst>
      <p:ext uri="{BB962C8B-B14F-4D97-AF65-F5344CB8AC3E}">
        <p14:creationId xmlns:p14="http://schemas.microsoft.com/office/powerpoint/2010/main" val="16803498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63500" dir="2700000" algn="tl" rotWithShape="0">
                    <a:srgbClr val="43B4C4"/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R-CNN </a:t>
            </a:r>
            <a:r>
              <a:rPr kumimoji="0" lang="ko-KR" altLang="en-US" sz="4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63500" dir="2700000" algn="tl" rotWithShape="0">
                    <a:srgbClr val="43B4C4"/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단점</a:t>
            </a:r>
            <a:endParaRPr kumimoji="0" lang="en-US" altLang="ko-KR" sz="4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63500" dir="2700000" algn="tl" rotWithShape="0">
                  <a:srgbClr val="43B4C4"/>
                </a:outerShdw>
              </a:effectLst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08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31D05DB-C8DB-492B-8C2E-EDBDA0271DF9}"/>
              </a:ext>
            </a:extLst>
          </p:cNvPr>
          <p:cNvSpPr/>
          <p:nvPr/>
        </p:nvSpPr>
        <p:spPr>
          <a:xfrm>
            <a:off x="1058780" y="1678780"/>
            <a:ext cx="382880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/>
              <a:t>3. Back Propagation</a:t>
            </a:r>
            <a:r>
              <a:rPr lang="ko-KR" altLang="en-US" sz="2000" b="1" dirty="0"/>
              <a:t>이 안된다</a:t>
            </a:r>
            <a:r>
              <a:rPr lang="en-US" altLang="ko-KR" sz="2000" b="1" dirty="0"/>
              <a:t>.</a:t>
            </a:r>
            <a:endParaRPr lang="ko-KR" altLang="en-US" sz="2000" b="1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C47D4BD-3416-495E-BFD3-91DCC861441D}"/>
              </a:ext>
            </a:extLst>
          </p:cNvPr>
          <p:cNvSpPr/>
          <p:nvPr/>
        </p:nvSpPr>
        <p:spPr>
          <a:xfrm>
            <a:off x="883639" y="2417980"/>
            <a:ext cx="96445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R-CNN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은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Multi-Stage Training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을 수행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, SVM, Bounding Box Regression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에서 학습한 결과가 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CNN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을 업데이트 시키지 못합니다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.</a:t>
            </a:r>
            <a:endParaRPr lang="en-US" altLang="ko-KR" sz="2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Noto Sans"/>
            </a:endParaRPr>
          </a:p>
        </p:txBody>
      </p:sp>
    </p:spTree>
    <p:extLst>
      <p:ext uri="{BB962C8B-B14F-4D97-AF65-F5344CB8AC3E}">
        <p14:creationId xmlns:p14="http://schemas.microsoft.com/office/powerpoint/2010/main" val="4025855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4400" kern="0" dirty="0">
                <a:solidFill>
                  <a:prstClr val="white"/>
                </a:solidFill>
                <a:effectLst>
                  <a:outerShdw dist="63500" dir="2700000" algn="tl" rotWithShape="0">
                    <a:srgbClr val="43B4C4"/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Object Detect </a:t>
            </a:r>
            <a:r>
              <a:rPr lang="ko-KR" altLang="en-US" sz="4400" kern="0" dirty="0">
                <a:solidFill>
                  <a:prstClr val="white"/>
                </a:solidFill>
                <a:effectLst>
                  <a:outerShdw dist="63500" dir="2700000" algn="tl" rotWithShape="0">
                    <a:srgbClr val="43B4C4"/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흐름</a:t>
            </a:r>
            <a:endParaRPr lang="en-US" altLang="ko-KR" sz="4400" kern="0" dirty="0">
              <a:solidFill>
                <a:prstClr val="white"/>
              </a:solidFill>
              <a:effectLst>
                <a:outerShdw dist="63500" dir="2700000" algn="tl" rotWithShape="0">
                  <a:srgbClr val="43B4C4"/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rgbClr val="43B4C4"/>
                </a:solidFill>
              </a:rPr>
              <a:t>01</a:t>
            </a:r>
            <a:endParaRPr lang="ko-KR" altLang="en-US" sz="2400" b="1" dirty="0">
              <a:solidFill>
                <a:srgbClr val="43B4C4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F225419-33EE-495D-9B45-46D2B2BC3DBB}"/>
              </a:ext>
            </a:extLst>
          </p:cNvPr>
          <p:cNvSpPr/>
          <p:nvPr/>
        </p:nvSpPr>
        <p:spPr>
          <a:xfrm>
            <a:off x="1251858" y="1548152"/>
            <a:ext cx="9212942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rgbClr val="000000"/>
                </a:solidFill>
                <a:latin typeface="Noto Sans"/>
              </a:rPr>
              <a:t>2012</a:t>
            </a:r>
            <a:r>
              <a:rPr lang="ko-KR" altLang="en-US" sz="2000" dirty="0">
                <a:solidFill>
                  <a:srgbClr val="000000"/>
                </a:solidFill>
                <a:latin typeface="Noto Sans"/>
              </a:rPr>
              <a:t>년 </a:t>
            </a:r>
            <a:r>
              <a:rPr lang="en-US" altLang="ko-KR" sz="2000" dirty="0">
                <a:solidFill>
                  <a:srgbClr val="000000"/>
                </a:solidFill>
                <a:latin typeface="Noto Sans"/>
              </a:rPr>
              <a:t>ILSVRC(ImageNet Large Scale Visual Recognition Challenge) </a:t>
            </a:r>
            <a:r>
              <a:rPr lang="ko-KR" altLang="en-US" sz="2000" dirty="0">
                <a:solidFill>
                  <a:srgbClr val="000000"/>
                </a:solidFill>
                <a:latin typeface="Noto Sans"/>
              </a:rPr>
              <a:t>대회에서 </a:t>
            </a:r>
            <a:r>
              <a:rPr lang="en-US" altLang="ko-KR" sz="2000" dirty="0" err="1">
                <a:solidFill>
                  <a:srgbClr val="000000"/>
                </a:solidFill>
                <a:latin typeface="Noto Sans"/>
              </a:rPr>
              <a:t>AlexNet</a:t>
            </a:r>
            <a:r>
              <a:rPr lang="ko-KR" altLang="en-US" sz="2000" dirty="0">
                <a:solidFill>
                  <a:srgbClr val="000000"/>
                </a:solidFill>
                <a:latin typeface="Noto Sans"/>
              </a:rPr>
              <a:t>이 세상에 공개된 이후</a:t>
            </a:r>
            <a:r>
              <a:rPr lang="ko-KR" altLang="en-US" sz="2000" b="1" dirty="0">
                <a:solidFill>
                  <a:srgbClr val="000000"/>
                </a:solidFill>
                <a:latin typeface="Noto Sans"/>
              </a:rPr>
              <a:t> </a:t>
            </a:r>
            <a:r>
              <a:rPr lang="ko-KR" altLang="en-US" sz="2000" dirty="0">
                <a:solidFill>
                  <a:srgbClr val="666666"/>
                </a:solidFill>
                <a:latin typeface="Noto Sans"/>
              </a:rPr>
              <a:t> </a:t>
            </a:r>
            <a:r>
              <a:rPr lang="en-US" altLang="ko-KR" sz="2000" b="1" dirty="0">
                <a:solidFill>
                  <a:srgbClr val="000000"/>
                </a:solidFill>
                <a:latin typeface="Noto Sans"/>
              </a:rPr>
              <a:t>CNN</a:t>
            </a:r>
            <a:r>
              <a:rPr lang="ko-KR" altLang="en-US" sz="2000" dirty="0">
                <a:solidFill>
                  <a:srgbClr val="000000"/>
                </a:solidFill>
                <a:latin typeface="Noto Sans"/>
              </a:rPr>
              <a:t>은 </a:t>
            </a:r>
            <a:r>
              <a:rPr lang="ko-KR" altLang="en-US" sz="2000" b="1" dirty="0">
                <a:solidFill>
                  <a:srgbClr val="000000"/>
                </a:solidFill>
                <a:latin typeface="Noto Sans"/>
              </a:rPr>
              <a:t>이미지 분류</a:t>
            </a:r>
            <a:r>
              <a:rPr lang="en-US" altLang="ko-KR" sz="2000" b="1" dirty="0">
                <a:solidFill>
                  <a:srgbClr val="000000"/>
                </a:solidFill>
                <a:latin typeface="Noto Sans"/>
              </a:rPr>
              <a:t>(Classification)</a:t>
            </a:r>
            <a:r>
              <a:rPr lang="ko-KR" altLang="en-US" sz="2000" dirty="0">
                <a:solidFill>
                  <a:srgbClr val="000000"/>
                </a:solidFill>
                <a:latin typeface="Noto Sans"/>
              </a:rPr>
              <a:t> 분야에 있어서 당연하게 사용되는 표준처럼 되었다</a:t>
            </a:r>
            <a:r>
              <a:rPr lang="en-US" altLang="ko-KR" sz="2000" dirty="0">
                <a:solidFill>
                  <a:srgbClr val="000000"/>
                </a:solidFill>
                <a:latin typeface="Noto Sans"/>
              </a:rPr>
              <a:t>.</a:t>
            </a:r>
          </a:p>
          <a:p>
            <a:endParaRPr lang="en-US" altLang="ko-KR" sz="2000" dirty="0">
              <a:solidFill>
                <a:srgbClr val="666666"/>
              </a:solidFill>
              <a:latin typeface="Noto Sans"/>
            </a:endParaRPr>
          </a:p>
          <a:p>
            <a:endParaRPr lang="ko-KR" altLang="en-US" sz="2000" dirty="0">
              <a:solidFill>
                <a:srgbClr val="666666"/>
              </a:solidFill>
              <a:latin typeface="Noto Sans"/>
            </a:endParaRPr>
          </a:p>
          <a:p>
            <a:r>
              <a:rPr lang="ko-KR" altLang="en-US" sz="2000" b="1" dirty="0">
                <a:solidFill>
                  <a:srgbClr val="000000"/>
                </a:solidFill>
                <a:latin typeface="Noto Sans"/>
              </a:rPr>
              <a:t>하지만 </a:t>
            </a:r>
            <a:r>
              <a:rPr lang="en-US" altLang="ko-KR" sz="2000" b="1" dirty="0">
                <a:solidFill>
                  <a:srgbClr val="000000"/>
                </a:solidFill>
                <a:latin typeface="Noto Sans"/>
              </a:rPr>
              <a:t>CNN</a:t>
            </a:r>
            <a:r>
              <a:rPr lang="ko-KR" altLang="en-US" sz="2000" dirty="0">
                <a:solidFill>
                  <a:srgbClr val="000000"/>
                </a:solidFill>
                <a:latin typeface="Noto Sans"/>
              </a:rPr>
              <a:t>이 </a:t>
            </a:r>
            <a:r>
              <a:rPr lang="ko-KR" altLang="en-US" sz="2000" b="1" dirty="0">
                <a:solidFill>
                  <a:srgbClr val="000000"/>
                </a:solidFill>
                <a:latin typeface="Noto Sans"/>
              </a:rPr>
              <a:t>이미지 분류</a:t>
            </a:r>
            <a:r>
              <a:rPr lang="en-US" altLang="ko-KR" sz="2000" b="1" dirty="0">
                <a:solidFill>
                  <a:srgbClr val="000000"/>
                </a:solidFill>
                <a:latin typeface="Noto Sans"/>
              </a:rPr>
              <a:t>(Classification)</a:t>
            </a:r>
            <a:r>
              <a:rPr lang="ko-KR" altLang="en-US" sz="2000" dirty="0">
                <a:solidFill>
                  <a:srgbClr val="000000"/>
                </a:solidFill>
                <a:latin typeface="Noto Sans"/>
              </a:rPr>
              <a:t> 분야에서 엄청난 성적을 거두었음에도</a:t>
            </a:r>
            <a:r>
              <a:rPr lang="ko-KR" altLang="en-US" sz="2000" dirty="0">
                <a:solidFill>
                  <a:srgbClr val="666666"/>
                </a:solidFill>
                <a:latin typeface="Noto Sans"/>
              </a:rPr>
              <a:t> </a:t>
            </a:r>
            <a:r>
              <a:rPr lang="en-US" altLang="ko-KR" sz="2000" b="1" dirty="0">
                <a:solidFill>
                  <a:srgbClr val="000000"/>
                </a:solidFill>
                <a:latin typeface="Noto Sans"/>
              </a:rPr>
              <a:t>Object Detection</a:t>
            </a:r>
            <a:r>
              <a:rPr lang="ko-KR" altLang="en-US" sz="2000" dirty="0">
                <a:solidFill>
                  <a:srgbClr val="000000"/>
                </a:solidFill>
                <a:latin typeface="Noto Sans"/>
              </a:rPr>
              <a:t> 분야에 바로 적용되지는 못하였다</a:t>
            </a:r>
            <a:r>
              <a:rPr lang="en-US" altLang="ko-KR" sz="2000" dirty="0">
                <a:solidFill>
                  <a:srgbClr val="000000"/>
                </a:solidFill>
                <a:latin typeface="Noto Sans"/>
              </a:rPr>
              <a:t>.</a:t>
            </a:r>
          </a:p>
          <a:p>
            <a:endParaRPr lang="en-US" altLang="ko-KR" sz="2000" b="0" i="0" dirty="0">
              <a:solidFill>
                <a:srgbClr val="000000"/>
              </a:solidFill>
              <a:effectLst/>
              <a:latin typeface="Noto Sans"/>
            </a:endParaRPr>
          </a:p>
          <a:p>
            <a:endParaRPr lang="en-US" altLang="ko-KR" sz="2000" b="0" i="0" dirty="0">
              <a:solidFill>
                <a:srgbClr val="000000"/>
              </a:solidFill>
              <a:effectLst/>
              <a:latin typeface="Noto Sans"/>
            </a:endParaRPr>
          </a:p>
          <a:p>
            <a:r>
              <a:rPr lang="ko-KR" altLang="en-US" b="1" dirty="0"/>
              <a:t>물체인식</a:t>
            </a:r>
            <a:r>
              <a:rPr lang="en-US" altLang="ko-KR" b="1" dirty="0"/>
              <a:t>(Object Detection)</a:t>
            </a:r>
            <a:r>
              <a:rPr lang="ko-KR" altLang="en-US" b="1" dirty="0"/>
              <a:t> 알고리즘</a:t>
            </a:r>
            <a:r>
              <a:rPr lang="ko-KR" altLang="en-US" dirty="0"/>
              <a:t>은 </a:t>
            </a:r>
            <a:r>
              <a:rPr lang="ko-KR" altLang="en-US" u="sng" dirty="0"/>
              <a:t>이미지 내에 관심이 있는 </a:t>
            </a:r>
            <a:r>
              <a:rPr lang="ko-KR" altLang="en-US" b="1" u="sng" dirty="0"/>
              <a:t>객체의 위치</a:t>
            </a:r>
            <a:r>
              <a:rPr lang="en-US" altLang="ko-KR" b="1" u="sng" dirty="0"/>
              <a:t>(Region of Interest)</a:t>
            </a:r>
            <a:r>
              <a:rPr lang="ko-KR" altLang="en-US" u="sng" dirty="0"/>
              <a:t>에</a:t>
            </a:r>
            <a:r>
              <a:rPr lang="ko-KR" altLang="en-US" dirty="0"/>
              <a:t> </a:t>
            </a:r>
            <a:r>
              <a:rPr lang="ko-KR" altLang="en-US" u="sng" dirty="0"/>
              <a:t>물체의 위치를 알려주기 위한 </a:t>
            </a:r>
            <a:r>
              <a:rPr lang="en-US" altLang="ko-KR" b="1" u="sng" dirty="0"/>
              <a:t>Bounding Box</a:t>
            </a:r>
            <a:r>
              <a:rPr lang="ko-KR" altLang="en-US" u="sng" dirty="0"/>
              <a:t>를 그려줘야 하고</a:t>
            </a:r>
            <a:r>
              <a:rPr lang="en-US" altLang="ko-KR" u="sng" dirty="0"/>
              <a:t>,</a:t>
            </a:r>
            <a:r>
              <a:rPr lang="ko-KR" altLang="en-US" dirty="0"/>
              <a:t> </a:t>
            </a:r>
            <a:r>
              <a:rPr lang="ko-KR" altLang="en-US" b="1" u="sng" dirty="0"/>
              <a:t>다수의 </a:t>
            </a:r>
            <a:r>
              <a:rPr lang="en-US" altLang="ko-KR" b="1" u="sng" dirty="0"/>
              <a:t>Bounding Box</a:t>
            </a:r>
            <a:r>
              <a:rPr lang="ko-KR" altLang="en-US" u="sng" dirty="0"/>
              <a:t>를 </a:t>
            </a:r>
            <a:r>
              <a:rPr lang="ko-KR" altLang="en-US" b="1" u="sng" dirty="0"/>
              <a:t>다양한 </a:t>
            </a:r>
            <a:r>
              <a:rPr lang="en-US" altLang="ko-KR" b="1" u="sng" dirty="0"/>
              <a:t>Object </a:t>
            </a:r>
            <a:r>
              <a:rPr lang="ko-KR" altLang="en-US" b="1" u="sng" dirty="0"/>
              <a:t>종류</a:t>
            </a:r>
            <a:r>
              <a:rPr lang="ko-KR" altLang="en-US" u="sng" dirty="0"/>
              <a:t>에 대하여 찾아줘야 하기 때문에 </a:t>
            </a:r>
            <a:r>
              <a:rPr lang="ko-KR" altLang="en-US" dirty="0"/>
              <a:t>이미지 분류 보다는 훨씬 복잡한 문제였기 때문이다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  <a:p>
            <a:endParaRPr lang="ko-KR" altLang="en-US" sz="2000" b="0" i="0" dirty="0">
              <a:solidFill>
                <a:srgbClr val="666666"/>
              </a:solidFill>
              <a:effectLst/>
              <a:latin typeface="Noto Sans"/>
            </a:endParaRPr>
          </a:p>
        </p:txBody>
      </p:sp>
    </p:spTree>
    <p:extLst>
      <p:ext uri="{BB962C8B-B14F-4D97-AF65-F5344CB8AC3E}">
        <p14:creationId xmlns:p14="http://schemas.microsoft.com/office/powerpoint/2010/main" val="20618597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63500" dir="2700000" algn="tl" rotWithShape="0">
                    <a:srgbClr val="43B4C4"/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R-CNN </a:t>
            </a:r>
            <a:r>
              <a:rPr lang="ko-KR" altLang="en-US" sz="4400" kern="0" dirty="0">
                <a:solidFill>
                  <a:prstClr val="white"/>
                </a:solidFill>
                <a:effectLst>
                  <a:outerShdw dist="63500" dir="2700000" algn="tl" rotWithShape="0">
                    <a:srgbClr val="43B4C4"/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결론</a:t>
            </a:r>
            <a:endParaRPr kumimoji="0" lang="en-US" altLang="ko-KR" sz="4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63500" dir="2700000" algn="tl" rotWithShape="0">
                  <a:srgbClr val="43B4C4"/>
                </a:outerShdw>
              </a:effectLst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09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FF7C7FB-2A39-43DA-B93F-4CDEC5D95FB2}"/>
              </a:ext>
            </a:extLst>
          </p:cNvPr>
          <p:cNvSpPr/>
          <p:nvPr/>
        </p:nvSpPr>
        <p:spPr>
          <a:xfrm>
            <a:off x="1170571" y="2105561"/>
            <a:ext cx="897171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이러한 단점들이 존재하지만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R-CNN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은 최초로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Object Detection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에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Deep Learning 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방법인 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CNN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을 적용시켰다는 점과 이후 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2-stage detector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들의 구조에 막대한 영향을 미쳤다는 점에서 의미가 큰 논문입니다</a:t>
            </a:r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oto Sans"/>
              </a:rPr>
              <a:t>.</a:t>
            </a:r>
            <a:endParaRPr lang="ko-KR" altLang="en-US" sz="2000" b="1" i="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Noto Sans"/>
            </a:endParaRPr>
          </a:p>
        </p:txBody>
      </p:sp>
    </p:spTree>
    <p:extLst>
      <p:ext uri="{BB962C8B-B14F-4D97-AF65-F5344CB8AC3E}">
        <p14:creationId xmlns:p14="http://schemas.microsoft.com/office/powerpoint/2010/main" val="2559839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63500" dir="2700000" algn="tl" rotWithShape="0">
                    <a:srgbClr val="43B4C4"/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Object Detect </a:t>
            </a:r>
            <a:r>
              <a:rPr kumimoji="0" lang="ko-KR" altLang="en-US" sz="4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63500" dir="2700000" algn="tl" rotWithShape="0">
                    <a:srgbClr val="43B4C4"/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흐름</a:t>
            </a:r>
            <a:endParaRPr kumimoji="0" lang="en-US" altLang="ko-KR" sz="4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63500" dir="2700000" algn="tl" rotWithShape="0">
                  <a:srgbClr val="43B4C4"/>
                </a:outerShdw>
              </a:effectLst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01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7F225419-33EE-495D-9B45-46D2B2BC3DBB}"/>
              </a:ext>
            </a:extLst>
          </p:cNvPr>
          <p:cNvSpPr/>
          <p:nvPr/>
        </p:nvSpPr>
        <p:spPr>
          <a:xfrm>
            <a:off x="1251858" y="1548152"/>
            <a:ext cx="9212942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/>
              <a:t>때문에 </a:t>
            </a:r>
            <a:r>
              <a:rPr lang="en-US" altLang="ko-KR" sz="2000" dirty="0"/>
              <a:t>2012</a:t>
            </a:r>
            <a:r>
              <a:rPr lang="ko-KR" altLang="en-US" sz="2000" dirty="0"/>
              <a:t>년 </a:t>
            </a:r>
            <a:r>
              <a:rPr lang="en-US" altLang="ko-KR" sz="2000" dirty="0"/>
              <a:t>CNN</a:t>
            </a:r>
            <a:r>
              <a:rPr lang="ko-KR" altLang="en-US" sz="2000" dirty="0"/>
              <a:t>이 세상에 알려지고</a:t>
            </a:r>
            <a:r>
              <a:rPr lang="en-US" altLang="ko-KR" sz="2000" dirty="0"/>
              <a:t>, Object Detection </a:t>
            </a:r>
            <a:r>
              <a:rPr lang="ko-KR" altLang="en-US" sz="2000" dirty="0"/>
              <a:t>분야에는 적용되지 못하고 있다가</a:t>
            </a:r>
            <a:r>
              <a:rPr lang="en-US" altLang="ko-KR" sz="2000" dirty="0"/>
              <a:t>,</a:t>
            </a:r>
            <a:r>
              <a:rPr lang="ko-KR" altLang="en-US" sz="2000" dirty="0"/>
              <a:t> </a:t>
            </a:r>
            <a:r>
              <a:rPr lang="en-US" altLang="ko-KR" sz="2000" b="1" dirty="0"/>
              <a:t>2014</a:t>
            </a:r>
            <a:r>
              <a:rPr lang="ko-KR" altLang="en-US" sz="2000" b="1" dirty="0"/>
              <a:t>년 </a:t>
            </a:r>
            <a:r>
              <a:rPr lang="en-US" altLang="ko-KR" sz="2000" b="1" dirty="0"/>
              <a:t>R-CNN</a:t>
            </a:r>
            <a:r>
              <a:rPr lang="ko-KR" altLang="en-US" sz="2000" b="1" dirty="0"/>
              <a:t>의 등장</a:t>
            </a:r>
            <a:r>
              <a:rPr lang="ko-KR" altLang="en-US" sz="2000" dirty="0"/>
              <a:t>으로 </a:t>
            </a:r>
            <a:r>
              <a:rPr lang="en-US" altLang="ko-KR" sz="2000" dirty="0"/>
              <a:t>CNN</a:t>
            </a:r>
            <a:r>
              <a:rPr lang="ko-KR" altLang="en-US" sz="2000" dirty="0"/>
              <a:t>을 </a:t>
            </a:r>
            <a:r>
              <a:rPr lang="en-US" altLang="ko-KR" sz="2000" dirty="0"/>
              <a:t>Object Detection </a:t>
            </a:r>
            <a:r>
              <a:rPr lang="ko-KR" altLang="en-US" sz="2000" dirty="0"/>
              <a:t>분야에 최초로 적용</a:t>
            </a:r>
            <a:endParaRPr lang="en-US" altLang="ko-KR" sz="2000" dirty="0"/>
          </a:p>
          <a:p>
            <a:endParaRPr lang="en-US" altLang="ko-KR" sz="2000" dirty="0"/>
          </a:p>
          <a:p>
            <a:endParaRPr lang="en-US" altLang="ko-KR" sz="2000" dirty="0"/>
          </a:p>
          <a:p>
            <a:r>
              <a:rPr lang="en-US" altLang="ko-KR" sz="2000" dirty="0"/>
              <a:t>CNN</a:t>
            </a:r>
            <a:r>
              <a:rPr lang="ko-KR" altLang="en-US" sz="2000" dirty="0"/>
              <a:t>을 이용한 검출 방식이 </a:t>
            </a:r>
            <a:r>
              <a:rPr lang="en-US" altLang="ko-KR" sz="2000" dirty="0"/>
              <a:t>Classification </a:t>
            </a:r>
            <a:r>
              <a:rPr lang="ko-KR" altLang="en-US" sz="2000" dirty="0"/>
              <a:t>뿐만 아닌 </a:t>
            </a:r>
            <a:r>
              <a:rPr lang="en-US" altLang="ko-KR" sz="2000" dirty="0"/>
              <a:t>Object Detection </a:t>
            </a:r>
            <a:r>
              <a:rPr lang="ko-KR" altLang="en-US" sz="2000" dirty="0"/>
              <a:t>분야에도</a:t>
            </a:r>
          </a:p>
          <a:p>
            <a:r>
              <a:rPr lang="ko-KR" altLang="en-US" sz="2000" dirty="0"/>
              <a:t>높은 수준의 성능을 이끌어 낼 수 있다는 것을 보여줬습니다</a:t>
            </a:r>
            <a:r>
              <a:rPr lang="en-US" altLang="ko-KR" sz="2000" dirty="0"/>
              <a:t>.</a:t>
            </a:r>
            <a:endParaRPr lang="ko-KR" altLang="en-US" sz="2000" dirty="0"/>
          </a:p>
          <a:p>
            <a:endParaRPr lang="en-US" altLang="ko-KR" sz="2000" dirty="0"/>
          </a:p>
          <a:p>
            <a:endParaRPr lang="en-US" altLang="ko-KR" sz="2000" dirty="0"/>
          </a:p>
          <a:p>
            <a:endParaRPr lang="en-US" altLang="ko-KR" sz="2000" dirty="0"/>
          </a:p>
          <a:p>
            <a:r>
              <a:rPr lang="en-US" altLang="ko-KR" sz="2000" b="1" dirty="0"/>
              <a:t>R-CNN</a:t>
            </a:r>
            <a:r>
              <a:rPr lang="ko-KR" altLang="en-US" sz="2000" dirty="0"/>
              <a:t>은 </a:t>
            </a:r>
            <a:r>
              <a:rPr lang="en-US" altLang="ko-KR" sz="2000" b="1" dirty="0"/>
              <a:t>VOC2012 (Visual Object Classes Challenge)</a:t>
            </a:r>
            <a:r>
              <a:rPr lang="ko-KR" altLang="en-US" sz="2000" dirty="0"/>
              <a:t>에서 이전의 방법보다 </a:t>
            </a:r>
            <a:r>
              <a:rPr lang="en-US" altLang="ko-KR" sz="2000" dirty="0"/>
              <a:t>30%</a:t>
            </a:r>
            <a:r>
              <a:rPr lang="ko-KR" altLang="en-US" sz="2000" dirty="0"/>
              <a:t>가 넘는 큰 성능향상을 보였고 </a:t>
            </a:r>
            <a:r>
              <a:rPr lang="en-US" altLang="ko-KR" sz="2000" dirty="0"/>
              <a:t>Object Detection </a:t>
            </a:r>
            <a:r>
              <a:rPr lang="ko-KR" altLang="en-US" sz="2000" dirty="0"/>
              <a:t>문제에서 큰 뿌리같은 존재가 되었습니다</a:t>
            </a:r>
            <a:r>
              <a:rPr lang="en-US" altLang="ko-KR" sz="2000" dirty="0"/>
              <a:t>.</a:t>
            </a:r>
            <a:endParaRPr lang="ko-KR" altLang="en-US" sz="2000" dirty="0"/>
          </a:p>
          <a:p>
            <a:endParaRPr lang="ko-KR" altLang="en-US" sz="2000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666666"/>
              </a:solidFill>
              <a:effectLst/>
              <a:uLnTx/>
              <a:uFillTx/>
              <a:latin typeface="Noto Sans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29843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latinLnBrk="0">
              <a:defRPr/>
            </a:pPr>
            <a:r>
              <a:rPr lang="en-US" altLang="ko-KR" sz="4400" kern="0" dirty="0">
                <a:solidFill>
                  <a:prstClr val="white"/>
                </a:solidFill>
                <a:effectLst>
                  <a:outerShdw dist="63500" dir="2700000" algn="tl" rotWithShape="0">
                    <a:srgbClr val="43B4C4"/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Object Detect </a:t>
            </a:r>
            <a:r>
              <a:rPr lang="ko-KR" altLang="en-US" sz="4400" kern="0" dirty="0">
                <a:solidFill>
                  <a:prstClr val="white"/>
                </a:solidFill>
                <a:effectLst>
                  <a:outerShdw dist="63500" dir="2700000" algn="tl" rotWithShape="0">
                    <a:srgbClr val="43B4C4"/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흐름</a:t>
            </a:r>
            <a:endParaRPr lang="en-US" altLang="ko-KR" sz="4400" kern="0" dirty="0">
              <a:solidFill>
                <a:prstClr val="white"/>
              </a:solidFill>
              <a:effectLst>
                <a:outerShdw dist="63500" dir="2700000" algn="tl" rotWithShape="0">
                  <a:srgbClr val="43B4C4"/>
                </a:outerShdw>
              </a:effectLst>
              <a:latin typeface="야놀자 야체 B" panose="02020603020101020101" pitchFamily="18" charset="-127"/>
              <a:ea typeface="야놀자 야체 B" panose="02020603020101020101" pitchFamily="18" charset="-127"/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srgbClr val="43B4C4"/>
                </a:solidFill>
              </a:rPr>
              <a:t>01</a:t>
            </a:r>
            <a:endParaRPr lang="ko-KR" altLang="en-US" sz="2400" b="1" dirty="0">
              <a:solidFill>
                <a:srgbClr val="43B4C4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7896636-9C98-48DA-B7FA-96181E1CF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4863" y="1298122"/>
            <a:ext cx="2724084" cy="3562706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E637551-FEEB-4323-80F0-B5F474A7EC01}"/>
              </a:ext>
            </a:extLst>
          </p:cNvPr>
          <p:cNvSpPr/>
          <p:nvPr/>
        </p:nvSpPr>
        <p:spPr>
          <a:xfrm>
            <a:off x="2208957" y="5098213"/>
            <a:ext cx="753589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latin typeface="Noto Sans"/>
              </a:rPr>
              <a:t>이후 </a:t>
            </a:r>
            <a:r>
              <a:rPr lang="en-US" altLang="ko-KR" b="1" dirty="0">
                <a:solidFill>
                  <a:srgbClr val="000000"/>
                </a:solidFill>
                <a:latin typeface="Noto Sans"/>
              </a:rPr>
              <a:t>R-CNN</a:t>
            </a:r>
            <a:r>
              <a:rPr lang="ko-KR" altLang="en-US" b="1" dirty="0">
                <a:solidFill>
                  <a:srgbClr val="000000"/>
                </a:solidFill>
                <a:latin typeface="Noto Sans"/>
              </a:rPr>
              <a:t>을 수정</a:t>
            </a:r>
            <a:r>
              <a:rPr lang="en-US" altLang="ko-KR" b="1" dirty="0">
                <a:solidFill>
                  <a:srgbClr val="000000"/>
                </a:solidFill>
                <a:latin typeface="Noto Sans"/>
              </a:rPr>
              <a:t>, </a:t>
            </a:r>
            <a:r>
              <a:rPr lang="ko-KR" altLang="en-US" b="1" dirty="0">
                <a:solidFill>
                  <a:srgbClr val="000000"/>
                </a:solidFill>
                <a:latin typeface="Noto Sans"/>
              </a:rPr>
              <a:t>보완하여 성능</a:t>
            </a:r>
            <a:r>
              <a:rPr lang="en-US" altLang="ko-KR" b="1" dirty="0">
                <a:solidFill>
                  <a:srgbClr val="000000"/>
                </a:solidFill>
                <a:latin typeface="Noto Sans"/>
              </a:rPr>
              <a:t>, </a:t>
            </a:r>
            <a:r>
              <a:rPr lang="ko-KR" altLang="en-US" b="1" dirty="0">
                <a:solidFill>
                  <a:srgbClr val="000000"/>
                </a:solidFill>
                <a:latin typeface="Noto Sans"/>
              </a:rPr>
              <a:t>속도 등을 향상시킨</a:t>
            </a:r>
            <a:endParaRPr lang="ko-KR" altLang="en-US" b="1" dirty="0">
              <a:solidFill>
                <a:srgbClr val="666666"/>
              </a:solidFill>
              <a:latin typeface="Noto Sans"/>
            </a:endParaRPr>
          </a:p>
          <a:p>
            <a:pPr algn="ctr"/>
            <a:r>
              <a:rPr lang="en-US" altLang="ko-KR" b="1" dirty="0">
                <a:solidFill>
                  <a:srgbClr val="000000"/>
                </a:solidFill>
                <a:latin typeface="Noto Sans"/>
              </a:rPr>
              <a:t>R-CNN </a:t>
            </a:r>
            <a:r>
              <a:rPr lang="ko-KR" altLang="en-US" b="1" dirty="0">
                <a:solidFill>
                  <a:srgbClr val="000000"/>
                </a:solidFill>
                <a:latin typeface="Noto Sans"/>
              </a:rPr>
              <a:t>계열의 논문들</a:t>
            </a:r>
            <a:r>
              <a:rPr lang="en-US" altLang="ko-KR" b="1" dirty="0">
                <a:solidFill>
                  <a:srgbClr val="000000"/>
                </a:solidFill>
                <a:latin typeface="Noto Sans"/>
              </a:rPr>
              <a:t>(</a:t>
            </a:r>
            <a:r>
              <a:rPr lang="en-US" altLang="ko-KR" b="1" i="1" dirty="0">
                <a:solidFill>
                  <a:srgbClr val="000000"/>
                </a:solidFill>
                <a:latin typeface="Noto Sans"/>
              </a:rPr>
              <a:t>R-CNN, Fast R-CNN, Faster R-CNN, Mask R-CNN...</a:t>
            </a:r>
            <a:r>
              <a:rPr lang="en-US" altLang="ko-KR" b="1" dirty="0">
                <a:solidFill>
                  <a:srgbClr val="000000"/>
                </a:solidFill>
                <a:latin typeface="Noto Sans"/>
              </a:rPr>
              <a:t>)</a:t>
            </a:r>
            <a:r>
              <a:rPr lang="ko-KR" altLang="en-US" b="1" dirty="0">
                <a:solidFill>
                  <a:srgbClr val="000000"/>
                </a:solidFill>
                <a:latin typeface="Noto Sans"/>
              </a:rPr>
              <a:t>은</a:t>
            </a:r>
            <a:endParaRPr lang="ko-KR" altLang="en-US" b="1" dirty="0">
              <a:solidFill>
                <a:srgbClr val="666666"/>
              </a:solidFill>
              <a:latin typeface="Noto Sans"/>
            </a:endParaRPr>
          </a:p>
          <a:p>
            <a:pPr algn="ctr"/>
            <a:r>
              <a:rPr lang="ko-KR" altLang="en-US" b="1" dirty="0">
                <a:solidFill>
                  <a:srgbClr val="000000"/>
                </a:solidFill>
                <a:latin typeface="Noto Sans"/>
              </a:rPr>
              <a:t>모두 </a:t>
            </a:r>
            <a:r>
              <a:rPr lang="en-US" altLang="ko-KR" b="1" dirty="0">
                <a:solidFill>
                  <a:srgbClr val="000000"/>
                </a:solidFill>
                <a:latin typeface="Noto Sans"/>
              </a:rPr>
              <a:t>R-CNN </a:t>
            </a:r>
            <a:r>
              <a:rPr lang="ko-KR" altLang="en-US" b="1" dirty="0">
                <a:solidFill>
                  <a:srgbClr val="000000"/>
                </a:solidFill>
                <a:latin typeface="Noto Sans"/>
              </a:rPr>
              <a:t>구조를 바탕으로 하게 됩니다</a:t>
            </a:r>
            <a:r>
              <a:rPr lang="en-US" altLang="ko-KR" b="1" dirty="0">
                <a:solidFill>
                  <a:srgbClr val="000000"/>
                </a:solidFill>
                <a:latin typeface="Noto Sans"/>
              </a:rPr>
              <a:t>.</a:t>
            </a:r>
            <a:endParaRPr lang="ko-KR" altLang="en-US" b="1" i="0" dirty="0">
              <a:solidFill>
                <a:srgbClr val="666666"/>
              </a:solidFill>
              <a:effectLst/>
              <a:latin typeface="Noto Sans"/>
            </a:endParaRPr>
          </a:p>
        </p:txBody>
      </p:sp>
    </p:spTree>
    <p:extLst>
      <p:ext uri="{BB962C8B-B14F-4D97-AF65-F5344CB8AC3E}">
        <p14:creationId xmlns:p14="http://schemas.microsoft.com/office/powerpoint/2010/main" val="3425338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4400" kern="0" dirty="0">
                <a:solidFill>
                  <a:prstClr val="white"/>
                </a:solidFill>
                <a:effectLst>
                  <a:outerShdw dist="63500" dir="2700000" algn="tl" rotWithShape="0">
                    <a:srgbClr val="43B4C4"/>
                  </a:outerShdw>
                </a:effectLst>
                <a:latin typeface="야놀자 야체 B" panose="02020603020101020101" pitchFamily="18" charset="-127"/>
                <a:ea typeface="야놀자 야체 B" panose="02020603020101020101" pitchFamily="18" charset="-127"/>
              </a:rPr>
              <a:t>R-CNN</a:t>
            </a:r>
            <a:endParaRPr kumimoji="0" lang="en-US" altLang="ko-KR" sz="4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dist="63500" dir="2700000" algn="tl" rotWithShape="0">
                  <a:srgbClr val="43B4C4"/>
                </a:outerShdw>
              </a:effectLst>
              <a:uLnTx/>
              <a:uFillTx/>
              <a:latin typeface="야놀자 야체 B" panose="02020603020101020101" pitchFamily="18" charset="-127"/>
              <a:ea typeface="야놀자 야체 B" panose="02020603020101020101" pitchFamily="18" charset="-127"/>
              <a:cs typeface="+mn-cs"/>
            </a:endParaRP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02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1F8B549-D38D-44CC-9359-DD8E06DE38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8643" y="1487579"/>
            <a:ext cx="9209314" cy="3110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1715CD96-E30B-452F-A71E-15B172A5DA63}"/>
              </a:ext>
            </a:extLst>
          </p:cNvPr>
          <p:cNvSpPr/>
          <p:nvPr/>
        </p:nvSpPr>
        <p:spPr>
          <a:xfrm>
            <a:off x="4725223" y="5083101"/>
            <a:ext cx="23551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latin typeface="Noto Sans"/>
              </a:rPr>
              <a:t> </a:t>
            </a:r>
            <a:r>
              <a:rPr lang="en-US" altLang="ko-KR" b="1" dirty="0">
                <a:solidFill>
                  <a:srgbClr val="000000"/>
                </a:solidFill>
                <a:latin typeface="Noto Sans"/>
              </a:rPr>
              <a:t>R-CNN</a:t>
            </a:r>
            <a:r>
              <a:rPr lang="ko-KR" altLang="en-US" b="1" dirty="0">
                <a:solidFill>
                  <a:srgbClr val="000000"/>
                </a:solidFill>
                <a:latin typeface="Noto Sans"/>
              </a:rPr>
              <a:t>의 간단한 구조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6329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63500" dir="2700000" algn="tl" rotWithShape="0">
                    <a:srgbClr val="43B4C4"/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R-CNN</a:t>
            </a: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02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E61453A-8F26-4E9B-917C-167D3F65AF3A}"/>
              </a:ext>
            </a:extLst>
          </p:cNvPr>
          <p:cNvSpPr/>
          <p:nvPr/>
        </p:nvSpPr>
        <p:spPr>
          <a:xfrm>
            <a:off x="1493519" y="1548151"/>
            <a:ext cx="8710024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1.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이미지를 </a:t>
            </a:r>
            <a:r>
              <a:rPr lang="ko-KR" altLang="en-US" sz="20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input으로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집어 넣는다.</a:t>
            </a:r>
            <a:endParaRPr lang="en-US" altLang="ko-KR" sz="2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457200" indent="-457200">
              <a:buAutoNum type="arabicPeriod"/>
            </a:pPr>
            <a:endParaRPr lang="ko-KR" altLang="en-US" sz="2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2. 2000개의 영역(</a:t>
            </a:r>
            <a:r>
              <a:rPr lang="ko-KR" altLang="en-US" sz="20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Bounding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ko-KR" altLang="en-US" sz="20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Box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)을 </a:t>
            </a:r>
            <a:r>
              <a:rPr lang="ko-KR" altLang="en-US" sz="20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Selective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ko-KR" altLang="en-US" sz="20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Search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알고리즘을 통해 추출하여 잘라낸다(</a:t>
            </a:r>
            <a:r>
              <a:rPr lang="ko-KR" altLang="en-US" sz="20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Cropping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).</a:t>
            </a:r>
            <a:endParaRPr lang="en-US" altLang="ko-KR" sz="2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ko-KR" altLang="en-US" sz="2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2-1. 이를 </a:t>
            </a:r>
            <a:r>
              <a:rPr lang="ko-KR" altLang="en-US" sz="20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CNN모델에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넣기 위해 같은 사이즈(227x227 </a:t>
            </a:r>
            <a:r>
              <a:rPr lang="ko-KR" altLang="en-US" sz="20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pixel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ko-KR" altLang="en-US" sz="20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size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)로 </a:t>
            </a:r>
            <a:r>
              <a:rPr lang="ko-KR" altLang="en-US" sz="20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찌그려뜨린다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(</a:t>
            </a:r>
            <a:r>
              <a:rPr lang="ko-KR" altLang="en-US" sz="20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Warping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). </a:t>
            </a:r>
            <a:endParaRPr lang="en-US" altLang="ko-KR" sz="2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ko-KR" altLang="en-US" sz="2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3. 2000개의 </a:t>
            </a:r>
            <a:r>
              <a:rPr lang="ko-KR" altLang="en-US" sz="20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Warped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ko-KR" altLang="en-US" sz="20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image를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각각 CNN 모델에 집어 넣는다.</a:t>
            </a:r>
            <a:endParaRPr lang="en-US" altLang="ko-KR" sz="2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ko-KR" altLang="en-US" sz="2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4. 각각 </a:t>
            </a:r>
            <a:r>
              <a:rPr lang="ko-KR" altLang="en-US" sz="2000" b="1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Classification을</a:t>
            </a:r>
            <a:r>
              <a:rPr lang="ko-KR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진행하여 결과를 도출한다.</a:t>
            </a:r>
          </a:p>
        </p:txBody>
      </p:sp>
    </p:spTree>
    <p:extLst>
      <p:ext uri="{BB962C8B-B14F-4D97-AF65-F5344CB8AC3E}">
        <p14:creationId xmlns:p14="http://schemas.microsoft.com/office/powerpoint/2010/main" val="3095027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dist="63500" dir="2700000" algn="tl" rotWithShape="0">
                    <a:srgbClr val="43B4C4"/>
                  </a:outerShdw>
                </a:effectLst>
                <a:uLnTx/>
                <a:uFillTx/>
                <a:latin typeface="야놀자 야체 B" panose="02020603020101020101" pitchFamily="18" charset="-127"/>
                <a:ea typeface="야놀자 야체 B" panose="02020603020101020101" pitchFamily="18" charset="-127"/>
                <a:cs typeface="+mn-cs"/>
              </a:rPr>
              <a:t>R-CNN</a:t>
            </a:r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02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9CB6B6A-BC96-4E8D-AF6A-394DBBDD0099}"/>
              </a:ext>
            </a:extLst>
          </p:cNvPr>
          <p:cNvSpPr/>
          <p:nvPr/>
        </p:nvSpPr>
        <p:spPr>
          <a:xfrm>
            <a:off x="2353859" y="1427896"/>
            <a:ext cx="7649382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Noto Sans"/>
              </a:rPr>
              <a:t>R-CNN</a:t>
            </a:r>
            <a:r>
              <a:rPr lang="ko-KR" altLang="en-US" sz="2000" b="1" dirty="0">
                <a:solidFill>
                  <a:srgbClr val="000000"/>
                </a:solidFill>
                <a:latin typeface="Noto Sans"/>
              </a:rPr>
              <a:t>은 </a:t>
            </a:r>
            <a:r>
              <a:rPr lang="en-US" altLang="ko-KR" sz="2000" b="1" dirty="0">
                <a:solidFill>
                  <a:srgbClr val="000000"/>
                </a:solidFill>
                <a:latin typeface="Noto Sans"/>
              </a:rPr>
              <a:t>2-stage Detector</a:t>
            </a:r>
            <a:r>
              <a:rPr lang="ko-KR" altLang="en-US" sz="2000" b="1" dirty="0">
                <a:solidFill>
                  <a:srgbClr val="000000"/>
                </a:solidFill>
                <a:latin typeface="Noto Sans"/>
              </a:rPr>
              <a:t>로서 </a:t>
            </a:r>
            <a:endParaRPr lang="ko-KR" altLang="en-US" sz="2000" b="1" dirty="0">
              <a:solidFill>
                <a:srgbClr val="666666"/>
              </a:solidFill>
              <a:latin typeface="Noto Sans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Noto Sans"/>
              </a:rPr>
              <a:t>전체 </a:t>
            </a:r>
            <a:r>
              <a:rPr lang="en-US" altLang="ko-KR" sz="2000" b="1" dirty="0">
                <a:solidFill>
                  <a:srgbClr val="000000"/>
                </a:solidFill>
                <a:latin typeface="Noto Sans"/>
              </a:rPr>
              <a:t>Task</a:t>
            </a:r>
            <a:r>
              <a:rPr lang="ko-KR" altLang="en-US" sz="2000" b="1" dirty="0">
                <a:solidFill>
                  <a:srgbClr val="000000"/>
                </a:solidFill>
                <a:latin typeface="Noto Sans"/>
              </a:rPr>
              <a:t>를 두 가지 단계로 나누어 진행합니다</a:t>
            </a:r>
            <a:r>
              <a:rPr lang="en-US" altLang="ko-KR" sz="2000" b="1" dirty="0">
                <a:solidFill>
                  <a:srgbClr val="000000"/>
                </a:solidFill>
                <a:latin typeface="Noto Sans"/>
              </a:rPr>
              <a:t>.</a:t>
            </a:r>
            <a:endParaRPr lang="ko-KR" altLang="en-US" sz="2000" b="1" dirty="0">
              <a:solidFill>
                <a:srgbClr val="666666"/>
              </a:solidFill>
              <a:latin typeface="Noto Sans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Noto Sans"/>
              </a:rPr>
              <a:t>첫 번째 단계는 </a:t>
            </a:r>
            <a:r>
              <a:rPr lang="en-US" altLang="ko-KR" sz="2000" b="1" dirty="0">
                <a:solidFill>
                  <a:srgbClr val="B00800"/>
                </a:solidFill>
                <a:latin typeface="Noto Sans"/>
              </a:rPr>
              <a:t>Region Proposal</a:t>
            </a:r>
            <a:r>
              <a:rPr lang="ko-KR" altLang="en-US" sz="2000" b="1" dirty="0">
                <a:solidFill>
                  <a:srgbClr val="000000"/>
                </a:solidFill>
                <a:latin typeface="Noto Sans"/>
              </a:rPr>
              <a:t> </a:t>
            </a:r>
            <a:r>
              <a:rPr lang="en-US" altLang="ko-KR" sz="2000" b="1" dirty="0">
                <a:solidFill>
                  <a:srgbClr val="000000"/>
                </a:solidFill>
                <a:latin typeface="Noto Sans"/>
              </a:rPr>
              <a:t>(</a:t>
            </a:r>
            <a:r>
              <a:rPr lang="ko-KR" altLang="en-US" sz="2000" b="1" dirty="0">
                <a:solidFill>
                  <a:srgbClr val="000000"/>
                </a:solidFill>
                <a:latin typeface="Noto Sans"/>
              </a:rPr>
              <a:t>물체의 위치를 찾는 일</a:t>
            </a:r>
            <a:r>
              <a:rPr lang="en-US" altLang="ko-KR" sz="2000" b="1" dirty="0">
                <a:solidFill>
                  <a:srgbClr val="000000"/>
                </a:solidFill>
                <a:latin typeface="Noto Sans"/>
              </a:rPr>
              <a:t>)</a:t>
            </a:r>
            <a:endParaRPr lang="ko-KR" altLang="en-US" sz="2000" b="1" dirty="0">
              <a:solidFill>
                <a:srgbClr val="666666"/>
              </a:solidFill>
              <a:latin typeface="Noto Sans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Noto Sans"/>
              </a:rPr>
              <a:t>두 번째 단계는</a:t>
            </a:r>
            <a:r>
              <a:rPr lang="ko-KR" altLang="en-US" sz="2000" b="1" dirty="0">
                <a:solidFill>
                  <a:srgbClr val="B00800"/>
                </a:solidFill>
                <a:latin typeface="Noto Sans"/>
              </a:rPr>
              <a:t> </a:t>
            </a:r>
            <a:r>
              <a:rPr lang="en-US" altLang="ko-KR" sz="2000" b="1" dirty="0">
                <a:solidFill>
                  <a:srgbClr val="B00800"/>
                </a:solidFill>
                <a:latin typeface="Noto Sans"/>
              </a:rPr>
              <a:t>Region Classification</a:t>
            </a:r>
            <a:r>
              <a:rPr lang="ko-KR" altLang="en-US" sz="2000" b="1" dirty="0">
                <a:solidFill>
                  <a:srgbClr val="B00800"/>
                </a:solidFill>
                <a:latin typeface="Noto Sans"/>
              </a:rPr>
              <a:t> </a:t>
            </a:r>
            <a:r>
              <a:rPr lang="en-US" altLang="ko-KR" sz="2000" b="1" dirty="0">
                <a:solidFill>
                  <a:srgbClr val="000000"/>
                </a:solidFill>
                <a:latin typeface="Noto Sans"/>
              </a:rPr>
              <a:t>(</a:t>
            </a:r>
            <a:r>
              <a:rPr lang="ko-KR" altLang="en-US" sz="2000" b="1" dirty="0">
                <a:solidFill>
                  <a:srgbClr val="000000"/>
                </a:solidFill>
                <a:latin typeface="Noto Sans"/>
              </a:rPr>
              <a:t>물체를 분류하는 일</a:t>
            </a:r>
            <a:r>
              <a:rPr lang="en-US" altLang="ko-KR" sz="2000" b="1" dirty="0">
                <a:solidFill>
                  <a:srgbClr val="000000"/>
                </a:solidFill>
                <a:latin typeface="Noto Sans"/>
              </a:rPr>
              <a:t>)</a:t>
            </a:r>
            <a:endParaRPr lang="ko-KR" altLang="en-US" sz="2000" b="1" dirty="0">
              <a:solidFill>
                <a:srgbClr val="666666"/>
              </a:solidFill>
              <a:latin typeface="Noto Sans"/>
            </a:endParaRPr>
          </a:p>
          <a:p>
            <a:pPr algn="ctr"/>
            <a:r>
              <a:rPr lang="ko-KR" altLang="en-US" sz="2000" b="1" dirty="0">
                <a:solidFill>
                  <a:srgbClr val="666666"/>
                </a:solidFill>
                <a:latin typeface="Noto Sans"/>
              </a:rPr>
              <a:t> </a:t>
            </a:r>
          </a:p>
          <a:p>
            <a:pPr algn="ctr"/>
            <a:r>
              <a:rPr lang="ko-KR" altLang="en-US" sz="2000" b="1" dirty="0">
                <a:solidFill>
                  <a:srgbClr val="666666"/>
                </a:solidFill>
                <a:latin typeface="Noto Sans"/>
              </a:rPr>
              <a:t>이 논문에서는 위 두 </a:t>
            </a:r>
            <a:r>
              <a:rPr lang="en-US" altLang="ko-KR" sz="2000" b="1" dirty="0">
                <a:solidFill>
                  <a:srgbClr val="666666"/>
                </a:solidFill>
                <a:latin typeface="Noto Sans"/>
              </a:rPr>
              <a:t>Task</a:t>
            </a:r>
            <a:r>
              <a:rPr lang="ko-KR" altLang="en-US" sz="2000" b="1" dirty="0">
                <a:solidFill>
                  <a:srgbClr val="666666"/>
                </a:solidFill>
                <a:latin typeface="Noto Sans"/>
              </a:rPr>
              <a:t>들을 행하기 위해 구조를 총 </a:t>
            </a:r>
            <a:r>
              <a:rPr lang="ko-KR" altLang="en-US" sz="2000" b="1" dirty="0">
                <a:solidFill>
                  <a:srgbClr val="0051A1"/>
                </a:solidFill>
                <a:latin typeface="Noto Sans"/>
              </a:rPr>
              <a:t>세 가지</a:t>
            </a:r>
            <a:r>
              <a:rPr lang="ko-KR" altLang="en-US" sz="2000" b="1" dirty="0">
                <a:solidFill>
                  <a:srgbClr val="666666"/>
                </a:solidFill>
                <a:latin typeface="Noto Sans"/>
              </a:rPr>
              <a:t> 모듈로 나누어 놓았습니다</a:t>
            </a:r>
            <a:r>
              <a:rPr lang="en-US" altLang="ko-KR" sz="2000" b="1" dirty="0">
                <a:solidFill>
                  <a:srgbClr val="666666"/>
                </a:solidFill>
                <a:latin typeface="Noto Sans"/>
              </a:rPr>
              <a:t>.</a:t>
            </a:r>
            <a:endParaRPr lang="en-US" altLang="ko-KR" sz="2000" b="1" i="0" dirty="0">
              <a:solidFill>
                <a:srgbClr val="666666"/>
              </a:solidFill>
              <a:effectLst/>
              <a:latin typeface="Noto Sans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84972CB-FD04-4BE4-94A8-ED88BC699CAF}"/>
              </a:ext>
            </a:extLst>
          </p:cNvPr>
          <p:cNvSpPr/>
          <p:nvPr/>
        </p:nvSpPr>
        <p:spPr>
          <a:xfrm>
            <a:off x="971226" y="4122337"/>
            <a:ext cx="9831091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/>
              <a:t>1.</a:t>
            </a:r>
            <a:r>
              <a:rPr lang="ko-KR" altLang="en-US" sz="2000" b="1" dirty="0" err="1"/>
              <a:t>Region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Proposal</a:t>
            </a:r>
            <a:r>
              <a:rPr lang="ko-KR" altLang="en-US" sz="2000" b="1" dirty="0"/>
              <a:t> - 카테고리와 무관하게 물체의 영역을 찾는 모듈</a:t>
            </a:r>
            <a:endParaRPr lang="en-US" altLang="ko-KR" sz="2000" b="1" dirty="0"/>
          </a:p>
          <a:p>
            <a:pPr marL="457200" indent="-457200">
              <a:buAutoNum type="arabicPeriod"/>
            </a:pPr>
            <a:endParaRPr lang="ko-KR" altLang="en-US" sz="2000" b="1" dirty="0"/>
          </a:p>
          <a:p>
            <a:r>
              <a:rPr lang="ko-KR" altLang="en-US" sz="2000" b="1" dirty="0"/>
              <a:t>2. CNN - 각각의 영역으로부터 고정된 크기의 </a:t>
            </a:r>
            <a:r>
              <a:rPr lang="ko-KR" altLang="en-US" sz="2000" b="1" dirty="0" err="1"/>
              <a:t>Feature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Vector를</a:t>
            </a:r>
            <a:r>
              <a:rPr lang="ko-KR" altLang="en-US" sz="2000" b="1" dirty="0"/>
              <a:t> 뽑아내는 </a:t>
            </a:r>
            <a:r>
              <a:rPr lang="ko-KR" altLang="en-US" sz="2000" b="1" dirty="0" err="1"/>
              <a:t>Large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Convolutional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Neural</a:t>
            </a:r>
            <a:r>
              <a:rPr lang="ko-KR" altLang="en-US" sz="2000" b="1" dirty="0"/>
              <a:t> Network</a:t>
            </a:r>
            <a:endParaRPr lang="en-US" altLang="ko-KR" sz="2000" b="1" dirty="0"/>
          </a:p>
          <a:p>
            <a:endParaRPr lang="ko-KR" altLang="en-US" sz="2000" b="1" dirty="0"/>
          </a:p>
          <a:p>
            <a:r>
              <a:rPr lang="ko-KR" altLang="en-US" sz="2000" b="1" dirty="0"/>
              <a:t>3. SVM - </a:t>
            </a:r>
            <a:r>
              <a:rPr lang="ko-KR" altLang="en-US" sz="2000" b="1" dirty="0" err="1"/>
              <a:t>Classification</a:t>
            </a:r>
            <a:r>
              <a:rPr lang="ko-KR" altLang="en-US" sz="2000" b="1" dirty="0"/>
              <a:t> 을 위한 선형 지도학습 모델 </a:t>
            </a:r>
            <a:r>
              <a:rPr lang="ko-KR" altLang="en-US" sz="2000" b="1" dirty="0" err="1"/>
              <a:t>Support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Vector</a:t>
            </a:r>
            <a:r>
              <a:rPr lang="ko-KR" altLang="en-US" sz="2000" b="1" dirty="0"/>
              <a:t> </a:t>
            </a:r>
            <a:r>
              <a:rPr lang="ko-KR" altLang="en-US" sz="2000" b="1" dirty="0" err="1"/>
              <a:t>Machine</a:t>
            </a:r>
            <a:r>
              <a:rPr lang="ko-KR" altLang="en-US" sz="2000" b="1" dirty="0"/>
              <a:t>(SVM)</a:t>
            </a:r>
          </a:p>
        </p:txBody>
      </p:sp>
    </p:spTree>
    <p:extLst>
      <p:ext uri="{BB962C8B-B14F-4D97-AF65-F5344CB8AC3E}">
        <p14:creationId xmlns:p14="http://schemas.microsoft.com/office/powerpoint/2010/main" val="16305729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D2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/>
        </p:nvSpPr>
        <p:spPr>
          <a:xfrm>
            <a:off x="558800" y="821530"/>
            <a:ext cx="11049000" cy="5706270"/>
          </a:xfrm>
          <a:prstGeom prst="roundRect">
            <a:avLst>
              <a:gd name="adj" fmla="val 4283"/>
            </a:avLst>
          </a:prstGeom>
          <a:noFill/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892300" y="336550"/>
            <a:ext cx="8572500" cy="857250"/>
          </a:xfrm>
          <a:prstGeom prst="roundRect">
            <a:avLst>
              <a:gd name="adj" fmla="val 50000"/>
            </a:avLst>
          </a:prstGeom>
          <a:solidFill>
            <a:srgbClr val="7CD2DF"/>
          </a:solidFill>
          <a:ln w="38100">
            <a:solidFill>
              <a:schemeClr val="bg1"/>
            </a:solidFill>
          </a:ln>
          <a:effectLst>
            <a:outerShdw dist="38100" dir="2700000" algn="t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/>
              <a:t> Region Proposal (</a:t>
            </a:r>
            <a:r>
              <a:rPr lang="ko-KR" altLang="en-US" sz="2800" b="1" dirty="0"/>
              <a:t>영역 찾기</a:t>
            </a:r>
            <a:r>
              <a:rPr lang="en-US" altLang="ko-KR" sz="2800" b="1" dirty="0"/>
              <a:t>)</a:t>
            </a:r>
            <a:endParaRPr lang="ko-KR" altLang="en-US" sz="2800" b="1" dirty="0"/>
          </a:p>
        </p:txBody>
      </p:sp>
      <p:sp>
        <p:nvSpPr>
          <p:cNvPr id="15" name="자유형 14"/>
          <p:cNvSpPr/>
          <p:nvPr/>
        </p:nvSpPr>
        <p:spPr>
          <a:xfrm>
            <a:off x="1892300" y="336550"/>
            <a:ext cx="1358897" cy="857250"/>
          </a:xfrm>
          <a:custGeom>
            <a:avLst/>
            <a:gdLst>
              <a:gd name="connsiteX0" fmla="*/ 428625 w 1358897"/>
              <a:gd name="connsiteY0" fmla="*/ 0 h 857250"/>
              <a:gd name="connsiteX1" fmla="*/ 1255580 w 1358897"/>
              <a:gd name="connsiteY1" fmla="*/ 0 h 857250"/>
              <a:gd name="connsiteX2" fmla="*/ 1283249 w 1358897"/>
              <a:gd name="connsiteY2" fmla="*/ 28476 h 857250"/>
              <a:gd name="connsiteX3" fmla="*/ 1061402 w 1358897"/>
              <a:gd name="connsiteY3" fmla="*/ 821233 h 857250"/>
              <a:gd name="connsiteX4" fmla="*/ 1051323 w 1358897"/>
              <a:gd name="connsiteY4" fmla="*/ 857250 h 857250"/>
              <a:gd name="connsiteX5" fmla="*/ 428625 w 1358897"/>
              <a:gd name="connsiteY5" fmla="*/ 857250 h 857250"/>
              <a:gd name="connsiteX6" fmla="*/ 0 w 1358897"/>
              <a:gd name="connsiteY6" fmla="*/ 428625 h 857250"/>
              <a:gd name="connsiteX7" fmla="*/ 428625 w 1358897"/>
              <a:gd name="connsiteY7" fmla="*/ 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58897" h="857250">
                <a:moveTo>
                  <a:pt x="428625" y="0"/>
                </a:moveTo>
                <a:lnTo>
                  <a:pt x="1255580" y="0"/>
                </a:lnTo>
                <a:lnTo>
                  <a:pt x="1283249" y="28476"/>
                </a:lnTo>
                <a:cubicBezTo>
                  <a:pt x="1510574" y="292728"/>
                  <a:pt x="1162739" y="556981"/>
                  <a:pt x="1061402" y="821233"/>
                </a:cubicBezTo>
                <a:lnTo>
                  <a:pt x="1051323" y="857250"/>
                </a:lnTo>
                <a:lnTo>
                  <a:pt x="428625" y="857250"/>
                </a:lnTo>
                <a:cubicBezTo>
                  <a:pt x="191902" y="857250"/>
                  <a:pt x="0" y="665348"/>
                  <a:pt x="0" y="428625"/>
                </a:cubicBezTo>
                <a:cubicBezTo>
                  <a:pt x="0" y="191902"/>
                  <a:pt x="191902" y="0"/>
                  <a:pt x="428625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bg1"/>
            </a:solidFill>
          </a:ln>
          <a:effectLst>
            <a:outerShdw dist="165100" sx="91000" sy="91000" algn="l" rotWithShape="0">
              <a:srgbClr val="43B4C4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srgbClr val="43B4C4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03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43B4C4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E29BBE2D-2F1E-4800-A311-35975903C3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7580" y="1244169"/>
            <a:ext cx="6210355" cy="4003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8252F9B6-E9F8-4B4D-A286-37FF3A96A6A7}"/>
              </a:ext>
            </a:extLst>
          </p:cNvPr>
          <p:cNvSpPr/>
          <p:nvPr/>
        </p:nvSpPr>
        <p:spPr>
          <a:xfrm>
            <a:off x="2807581" y="5413776"/>
            <a:ext cx="621035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000" b="1" dirty="0">
                <a:solidFill>
                  <a:srgbClr val="000000"/>
                </a:solidFill>
                <a:latin typeface="Noto Sans"/>
              </a:rPr>
              <a:t>R-CNN</a:t>
            </a:r>
            <a:r>
              <a:rPr lang="ko-KR" altLang="en-US" sz="2000" b="1" dirty="0">
                <a:solidFill>
                  <a:srgbClr val="000000"/>
                </a:solidFill>
                <a:latin typeface="Noto Sans"/>
              </a:rPr>
              <a:t>의 구조를 조금 더 자세히 살펴보면 다음과 같다</a:t>
            </a:r>
            <a:r>
              <a:rPr lang="en-US" altLang="ko-KR" sz="2000" b="1" dirty="0">
                <a:solidFill>
                  <a:srgbClr val="000000"/>
                </a:solidFill>
                <a:latin typeface="Noto Sans"/>
              </a:rPr>
              <a:t>.</a:t>
            </a:r>
            <a:endParaRPr lang="ko-KR" altLang="en-US" sz="2000" b="1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21C0913-3F4F-4AA8-9404-97F92CF22B15}"/>
              </a:ext>
            </a:extLst>
          </p:cNvPr>
          <p:cNvSpPr/>
          <p:nvPr/>
        </p:nvSpPr>
        <p:spPr>
          <a:xfrm>
            <a:off x="1353733" y="5836415"/>
            <a:ext cx="94591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000000"/>
                </a:solidFill>
                <a:latin typeface="Noto Sans"/>
              </a:rPr>
              <a:t>R-CNN</a:t>
            </a:r>
            <a:r>
              <a:rPr lang="ko-KR" altLang="en-US" sz="2000" b="1" dirty="0">
                <a:solidFill>
                  <a:srgbClr val="000000"/>
                </a:solidFill>
                <a:latin typeface="Noto Sans"/>
              </a:rPr>
              <a:t>은 </a:t>
            </a:r>
            <a:r>
              <a:rPr lang="en-US" altLang="ko-KR" sz="2000" b="1" dirty="0">
                <a:solidFill>
                  <a:srgbClr val="000000"/>
                </a:solidFill>
                <a:latin typeface="Noto Sans"/>
              </a:rPr>
              <a:t>Region Proposal </a:t>
            </a:r>
            <a:r>
              <a:rPr lang="ko-KR" altLang="en-US" sz="2000" b="1" dirty="0">
                <a:solidFill>
                  <a:srgbClr val="000000"/>
                </a:solidFill>
                <a:latin typeface="Noto Sans"/>
              </a:rPr>
              <a:t>단계에서 </a:t>
            </a:r>
            <a:r>
              <a:rPr lang="en-US" altLang="ko-KR" sz="2000" b="1" dirty="0">
                <a:solidFill>
                  <a:srgbClr val="0051A1"/>
                </a:solidFill>
                <a:latin typeface="Noto Sans"/>
              </a:rPr>
              <a:t>Selective Search</a:t>
            </a:r>
            <a:r>
              <a:rPr lang="ko-KR" altLang="en-US" sz="2000" b="1" dirty="0">
                <a:solidFill>
                  <a:srgbClr val="000000"/>
                </a:solidFill>
                <a:latin typeface="Noto Sans"/>
              </a:rPr>
              <a:t>라는 알고리즘을 이용하였다</a:t>
            </a:r>
            <a:r>
              <a:rPr lang="en-US" altLang="ko-KR" sz="2000" b="1" dirty="0">
                <a:solidFill>
                  <a:srgbClr val="000000"/>
                </a:solidFill>
                <a:latin typeface="Noto Sans"/>
              </a:rPr>
              <a:t>.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915924642"/>
      </p:ext>
    </p:extLst>
  </p:cSld>
  <p:clrMapOvr>
    <a:masterClrMapping/>
  </p:clrMapOvr>
</p:sld>
</file>

<file path=ppt/theme/theme1.xml><?xml version="1.0" encoding="utf-8"?>
<a:theme xmlns:a="http://schemas.openxmlformats.org/drawingml/2006/main" name="8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</TotalTime>
  <Words>874</Words>
  <Application>Microsoft Office PowerPoint</Application>
  <PresentationFormat>와이드스크린</PresentationFormat>
  <Paragraphs>182</Paragraphs>
  <Slides>30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9" baseType="lpstr">
      <vt:lpstr>AppleSDGothicNeo-Regular</vt:lpstr>
      <vt:lpstr>Noto Sans</vt:lpstr>
      <vt:lpstr>Noto Sans KR</vt:lpstr>
      <vt:lpstr>Noto Serif KR</vt:lpstr>
      <vt:lpstr>Spoqa Han Sans</vt:lpstr>
      <vt:lpstr>맑은 고딕</vt:lpstr>
      <vt:lpstr>야놀자 야체 B</vt:lpstr>
      <vt:lpstr>Arial</vt:lpstr>
      <vt:lpstr>8_Office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moonnyeon@kumoh.ac.kr</cp:lastModifiedBy>
  <cp:revision>26</cp:revision>
  <dcterms:created xsi:type="dcterms:W3CDTF">2020-03-25T04:32:28Z</dcterms:created>
  <dcterms:modified xsi:type="dcterms:W3CDTF">2020-04-29T06:57:37Z</dcterms:modified>
</cp:coreProperties>
</file>

<file path=docProps/thumbnail.jpeg>
</file>